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 id="2147483929" r:id="rId2"/>
  </p:sldMasterIdLst>
  <p:notesMasterIdLst>
    <p:notesMasterId r:id="rId58"/>
  </p:notesMasterIdLst>
  <p:sldIdLst>
    <p:sldId id="256" r:id="rId3"/>
    <p:sldId id="259" r:id="rId4"/>
    <p:sldId id="341" r:id="rId5"/>
    <p:sldId id="264" r:id="rId6"/>
    <p:sldId id="265" r:id="rId7"/>
    <p:sldId id="262" r:id="rId8"/>
    <p:sldId id="324" r:id="rId9"/>
    <p:sldId id="258" r:id="rId10"/>
    <p:sldId id="260" r:id="rId11"/>
    <p:sldId id="261" r:id="rId12"/>
    <p:sldId id="276" r:id="rId13"/>
    <p:sldId id="278" r:id="rId14"/>
    <p:sldId id="336" r:id="rId15"/>
    <p:sldId id="266" r:id="rId16"/>
    <p:sldId id="323" r:id="rId17"/>
    <p:sldId id="302" r:id="rId18"/>
    <p:sldId id="303" r:id="rId19"/>
    <p:sldId id="329" r:id="rId20"/>
    <p:sldId id="279" r:id="rId21"/>
    <p:sldId id="325" r:id="rId22"/>
    <p:sldId id="280" r:id="rId23"/>
    <p:sldId id="313" r:id="rId24"/>
    <p:sldId id="282" r:id="rId25"/>
    <p:sldId id="326" r:id="rId26"/>
    <p:sldId id="314" r:id="rId27"/>
    <p:sldId id="327" r:id="rId28"/>
    <p:sldId id="317" r:id="rId29"/>
    <p:sldId id="286" r:id="rId30"/>
    <p:sldId id="287" r:id="rId31"/>
    <p:sldId id="328" r:id="rId32"/>
    <p:sldId id="315" r:id="rId33"/>
    <p:sldId id="345" r:id="rId34"/>
    <p:sldId id="316" r:id="rId35"/>
    <p:sldId id="318" r:id="rId36"/>
    <p:sldId id="288" r:id="rId37"/>
    <p:sldId id="331" r:id="rId38"/>
    <p:sldId id="340" r:id="rId39"/>
    <p:sldId id="289" r:id="rId40"/>
    <p:sldId id="319" r:id="rId41"/>
    <p:sldId id="290" r:id="rId42"/>
    <p:sldId id="293" r:id="rId43"/>
    <p:sldId id="352" r:id="rId44"/>
    <p:sldId id="353" r:id="rId45"/>
    <p:sldId id="354" r:id="rId46"/>
    <p:sldId id="332" r:id="rId47"/>
    <p:sldId id="346" r:id="rId48"/>
    <p:sldId id="333" r:id="rId49"/>
    <p:sldId id="295" r:id="rId50"/>
    <p:sldId id="356" r:id="rId51"/>
    <p:sldId id="321" r:id="rId52"/>
    <p:sldId id="297" r:id="rId53"/>
    <p:sldId id="349" r:id="rId54"/>
    <p:sldId id="337" r:id="rId55"/>
    <p:sldId id="338" r:id="rId56"/>
    <p:sldId id="350"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53" autoAdjust="0"/>
    <p:restoredTop sz="60883" autoAdjust="0"/>
  </p:normalViewPr>
  <p:slideViewPr>
    <p:cSldViewPr snapToGrid="0">
      <p:cViewPr varScale="1">
        <p:scale>
          <a:sx n="46" d="100"/>
          <a:sy n="46" d="100"/>
        </p:scale>
        <p:origin x="1794" y="54"/>
      </p:cViewPr>
      <p:guideLst/>
    </p:cSldViewPr>
  </p:slideViewPr>
  <p:outlineViewPr>
    <p:cViewPr>
      <p:scale>
        <a:sx n="33" d="100"/>
        <a:sy n="33" d="100"/>
      </p:scale>
      <p:origin x="0" y="-20304"/>
    </p:cViewPr>
  </p:outlineViewPr>
  <p:notesTextViewPr>
    <p:cViewPr>
      <p:scale>
        <a:sx n="3" d="2"/>
        <a:sy n="3" d="2"/>
      </p:scale>
      <p:origin x="0" y="0"/>
    </p:cViewPr>
  </p:notesTextViewPr>
  <p:sorterViewPr>
    <p:cViewPr>
      <p:scale>
        <a:sx n="100" d="100"/>
        <a:sy n="100" d="100"/>
      </p:scale>
      <p:origin x="0" y="-18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8EE2CF-4D0A-4A77-8D4D-C5256479CC3A}" type="datetimeFigureOut">
              <a:rPr lang="en-US" smtClean="0"/>
              <a:t>4/8/2018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50D615-4456-49CB-91B0-F1C5FA7E7CCD}" type="slidenum">
              <a:rPr lang="en-US" smtClean="0"/>
              <a:t>‹#›</a:t>
            </a:fld>
            <a:endParaRPr lang="en-US"/>
          </a:p>
        </p:txBody>
      </p:sp>
    </p:spTree>
    <p:extLst>
      <p:ext uri="{BB962C8B-B14F-4D97-AF65-F5344CB8AC3E}">
        <p14:creationId xmlns:p14="http://schemas.microsoft.com/office/powerpoint/2010/main" val="2860254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FEC5E9-2C58-49BF-B8FC-0CB3F69204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244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0D615-4456-49CB-91B0-F1C5FA7E7CCD}" type="slidenum">
              <a:rPr lang="en-US" smtClean="0"/>
              <a:t>22</a:t>
            </a:fld>
            <a:endParaRPr lang="en-US"/>
          </a:p>
        </p:txBody>
      </p:sp>
    </p:spTree>
    <p:extLst>
      <p:ext uri="{BB962C8B-B14F-4D97-AF65-F5344CB8AC3E}">
        <p14:creationId xmlns:p14="http://schemas.microsoft.com/office/powerpoint/2010/main" val="2834690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FEC5E9-2C58-49BF-B8FC-0CB3F692047A}" type="slidenum">
              <a:rPr lang="en-US" smtClean="0"/>
              <a:t>23</a:t>
            </a:fld>
            <a:endParaRPr lang="en-US"/>
          </a:p>
        </p:txBody>
      </p:sp>
    </p:spTree>
    <p:extLst>
      <p:ext uri="{BB962C8B-B14F-4D97-AF65-F5344CB8AC3E}">
        <p14:creationId xmlns:p14="http://schemas.microsoft.com/office/powerpoint/2010/main" val="3669020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0D615-4456-49CB-91B0-F1C5FA7E7CCD}" type="slidenum">
              <a:rPr lang="en-US" smtClean="0"/>
              <a:t>24</a:t>
            </a:fld>
            <a:endParaRPr lang="en-US"/>
          </a:p>
        </p:txBody>
      </p:sp>
    </p:spTree>
    <p:extLst>
      <p:ext uri="{BB962C8B-B14F-4D97-AF65-F5344CB8AC3E}">
        <p14:creationId xmlns:p14="http://schemas.microsoft.com/office/powerpoint/2010/main" val="522283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0D615-4456-49CB-91B0-F1C5FA7E7CCD}" type="slidenum">
              <a:rPr lang="en-US" smtClean="0"/>
              <a:t>25</a:t>
            </a:fld>
            <a:endParaRPr lang="en-US"/>
          </a:p>
        </p:txBody>
      </p:sp>
    </p:spTree>
    <p:extLst>
      <p:ext uri="{BB962C8B-B14F-4D97-AF65-F5344CB8AC3E}">
        <p14:creationId xmlns:p14="http://schemas.microsoft.com/office/powerpoint/2010/main" val="3009404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0D615-4456-49CB-91B0-F1C5FA7E7CCD}" type="slidenum">
              <a:rPr lang="en-US" smtClean="0"/>
              <a:t>26</a:t>
            </a:fld>
            <a:endParaRPr lang="en-US"/>
          </a:p>
        </p:txBody>
      </p:sp>
    </p:spTree>
    <p:extLst>
      <p:ext uri="{BB962C8B-B14F-4D97-AF65-F5344CB8AC3E}">
        <p14:creationId xmlns:p14="http://schemas.microsoft.com/office/powerpoint/2010/main" val="512583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0D615-4456-49CB-91B0-F1C5FA7E7CCD}" type="slidenum">
              <a:rPr lang="en-US" smtClean="0"/>
              <a:t>28</a:t>
            </a:fld>
            <a:endParaRPr lang="en-US"/>
          </a:p>
        </p:txBody>
      </p:sp>
    </p:spTree>
    <p:extLst>
      <p:ext uri="{BB962C8B-B14F-4D97-AF65-F5344CB8AC3E}">
        <p14:creationId xmlns:p14="http://schemas.microsoft.com/office/powerpoint/2010/main" val="1392711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F050D615-4456-49CB-91B0-F1C5FA7E7CCD}" type="slidenum">
              <a:rPr lang="en-US" smtClean="0"/>
              <a:t>29</a:t>
            </a:fld>
            <a:endParaRPr lang="en-US"/>
          </a:p>
        </p:txBody>
      </p:sp>
    </p:spTree>
    <p:extLst>
      <p:ext uri="{BB962C8B-B14F-4D97-AF65-F5344CB8AC3E}">
        <p14:creationId xmlns:p14="http://schemas.microsoft.com/office/powerpoint/2010/main" val="3607372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0D615-4456-49CB-91B0-F1C5FA7E7CCD}" type="slidenum">
              <a:rPr lang="en-US" smtClean="0"/>
              <a:t>30</a:t>
            </a:fld>
            <a:endParaRPr lang="en-US"/>
          </a:p>
        </p:txBody>
      </p:sp>
    </p:spTree>
    <p:extLst>
      <p:ext uri="{BB962C8B-B14F-4D97-AF65-F5344CB8AC3E}">
        <p14:creationId xmlns:p14="http://schemas.microsoft.com/office/powerpoint/2010/main" val="50836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0D615-4456-49CB-91B0-F1C5FA7E7CCD}" type="slidenum">
              <a:rPr lang="en-US" smtClean="0"/>
              <a:t>31</a:t>
            </a:fld>
            <a:endParaRPr lang="en-US"/>
          </a:p>
        </p:txBody>
      </p:sp>
    </p:spTree>
    <p:extLst>
      <p:ext uri="{BB962C8B-B14F-4D97-AF65-F5344CB8AC3E}">
        <p14:creationId xmlns:p14="http://schemas.microsoft.com/office/powerpoint/2010/main" val="4131315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0D615-4456-49CB-91B0-F1C5FA7E7CCD}" type="slidenum">
              <a:rPr lang="en-US" smtClean="0"/>
              <a:t>33</a:t>
            </a:fld>
            <a:endParaRPr lang="en-US"/>
          </a:p>
        </p:txBody>
      </p:sp>
    </p:spTree>
    <p:extLst>
      <p:ext uri="{BB962C8B-B14F-4D97-AF65-F5344CB8AC3E}">
        <p14:creationId xmlns:p14="http://schemas.microsoft.com/office/powerpoint/2010/main" val="3827286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9099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FEC5E9-2C58-49BF-B8FC-0CB3F692047A}" type="slidenum">
              <a:rPr lang="en-US" smtClean="0"/>
              <a:t>35</a:t>
            </a:fld>
            <a:endParaRPr lang="en-US"/>
          </a:p>
        </p:txBody>
      </p:sp>
    </p:spTree>
    <p:extLst>
      <p:ext uri="{BB962C8B-B14F-4D97-AF65-F5344CB8AC3E}">
        <p14:creationId xmlns:p14="http://schemas.microsoft.com/office/powerpoint/2010/main" val="879388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0D615-4456-49CB-91B0-F1C5FA7E7CCD}" type="slidenum">
              <a:rPr lang="en-US" smtClean="0"/>
              <a:t>36</a:t>
            </a:fld>
            <a:endParaRPr lang="en-US"/>
          </a:p>
        </p:txBody>
      </p:sp>
    </p:spTree>
    <p:extLst>
      <p:ext uri="{BB962C8B-B14F-4D97-AF65-F5344CB8AC3E}">
        <p14:creationId xmlns:p14="http://schemas.microsoft.com/office/powerpoint/2010/main" val="2489959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0D615-4456-49CB-91B0-F1C5FA7E7CCD}" type="slidenum">
              <a:rPr lang="en-US" smtClean="0"/>
              <a:t>37</a:t>
            </a:fld>
            <a:endParaRPr lang="en-US"/>
          </a:p>
        </p:txBody>
      </p:sp>
    </p:spTree>
    <p:extLst>
      <p:ext uri="{BB962C8B-B14F-4D97-AF65-F5344CB8AC3E}">
        <p14:creationId xmlns:p14="http://schemas.microsoft.com/office/powerpoint/2010/main" val="1674089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9AFEC5E9-2C58-49BF-B8FC-0CB3F692047A}" type="slidenum">
              <a:rPr lang="en-US" smtClean="0"/>
              <a:t>38</a:t>
            </a:fld>
            <a:endParaRPr lang="en-US"/>
          </a:p>
        </p:txBody>
      </p:sp>
    </p:spTree>
    <p:extLst>
      <p:ext uri="{BB962C8B-B14F-4D97-AF65-F5344CB8AC3E}">
        <p14:creationId xmlns:p14="http://schemas.microsoft.com/office/powerpoint/2010/main" val="2490202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0D615-4456-49CB-91B0-F1C5FA7E7CCD}" type="slidenum">
              <a:rPr lang="en-US" smtClean="0"/>
              <a:t>39</a:t>
            </a:fld>
            <a:endParaRPr lang="en-US"/>
          </a:p>
        </p:txBody>
      </p:sp>
    </p:spTree>
    <p:extLst>
      <p:ext uri="{BB962C8B-B14F-4D97-AF65-F5344CB8AC3E}">
        <p14:creationId xmlns:p14="http://schemas.microsoft.com/office/powerpoint/2010/main" val="1388166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Expert</a:t>
            </a:r>
            <a:r>
              <a:rPr lang="en-US" baseline="0" dirty="0"/>
              <a:t> model is appropriate in acute medicine—here’s the problem, let’s try this. When the goal is personal change requires the individuals active participation in the change process. Evoking is having eh person voice the arguments for change. The righting reflex is to voice these arguments oneself but it can be counter productive. People talk themselves into changing and are commonly disinclined to be told what to do if it conflicts with their own judgement.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Harness the clients own ideas and feelings about why and how they might do it</a:t>
            </a:r>
          </a:p>
          <a:p>
            <a:endParaRPr lang="en-US" baseline="0" dirty="0"/>
          </a:p>
          <a:p>
            <a:endParaRPr lang="en-US" baseline="0" dirty="0"/>
          </a:p>
          <a:p>
            <a:r>
              <a:rPr lang="en-US" baseline="0" dirty="0"/>
              <a:t>Some people come in fully prepared for change and asking for the best advice on how to proceed. Then you move into planning.</a:t>
            </a:r>
          </a:p>
          <a:p>
            <a:r>
              <a:rPr lang="en-US" baseline="0" dirty="0"/>
              <a:t>Component skills include recognizing change talk and knowing how to evoke and respond to it </a:t>
            </a:r>
          </a:p>
          <a:p>
            <a:endParaRPr lang="en-US" baseline="0" dirty="0"/>
          </a:p>
          <a:p>
            <a:r>
              <a:rPr lang="en-US" baseline="0" dirty="0"/>
              <a:t>Skillful MI significantly strengthens client change talk which in turn predicts subsequent change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People are more powerfully influenced</a:t>
            </a:r>
            <a:r>
              <a:rPr lang="en-US" baseline="0" dirty="0"/>
              <a:t> by what they hear themselves say than by what someone else says to them</a:t>
            </a:r>
            <a:endParaRPr lang="en-US" dirty="0"/>
          </a:p>
          <a:p>
            <a:r>
              <a:rPr lang="en-US" dirty="0"/>
              <a:t>Important not to get ahead of client’s readiness for change</a:t>
            </a:r>
          </a:p>
          <a:p>
            <a:endParaRPr lang="en-US" dirty="0"/>
          </a:p>
          <a:p>
            <a:r>
              <a:rPr lang="en-US" b="1" dirty="0"/>
              <a:t>Predominance of sustain</a:t>
            </a:r>
            <a:r>
              <a:rPr lang="en-US" b="1" baseline="0" dirty="0"/>
              <a:t> talk or an equal mix of change and sustain talk is associated with maintenance of the status quo</a:t>
            </a:r>
          </a:p>
          <a:p>
            <a:r>
              <a:rPr lang="en-US" b="1" baseline="0" dirty="0"/>
              <a:t>Predominance of change talk predicts behavior change</a:t>
            </a:r>
          </a:p>
          <a:p>
            <a:endParaRPr lang="en-US" baseline="0" dirty="0"/>
          </a:p>
          <a:p>
            <a:r>
              <a:rPr lang="en-US" baseline="0" dirty="0"/>
              <a:t>Sustain talk- listened to, respected, reflected and included in the larger picture</a:t>
            </a:r>
          </a:p>
          <a:p>
            <a:r>
              <a:rPr lang="en-US" baseline="0" dirty="0"/>
              <a:t>However there is an </a:t>
            </a:r>
            <a:r>
              <a:rPr lang="en-US" baseline="0" dirty="0" err="1"/>
              <a:t>intential</a:t>
            </a:r>
            <a:r>
              <a:rPr lang="en-US" baseline="0" dirty="0"/>
              <a:t> arranging of </a:t>
            </a:r>
          </a:p>
          <a:p>
            <a:endParaRPr lang="en-US" baseline="0" dirty="0"/>
          </a:p>
          <a:p>
            <a:r>
              <a:rPr lang="en-US" sz="1200" dirty="0"/>
              <a:t>Talking oneself into change</a:t>
            </a:r>
          </a:p>
          <a:p>
            <a:r>
              <a:rPr lang="en-US" sz="1200" dirty="0"/>
              <a:t>People become more committed to what they hear themselves saying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Any self-expressed language that is an argument for change</a:t>
            </a:r>
          </a:p>
          <a:p>
            <a:endParaRPr lang="en-US" dirty="0"/>
          </a:p>
        </p:txBody>
      </p:sp>
      <p:sp>
        <p:nvSpPr>
          <p:cNvPr id="4" name="Slide Number Placeholder 3"/>
          <p:cNvSpPr>
            <a:spLocks noGrp="1"/>
          </p:cNvSpPr>
          <p:nvPr>
            <p:ph type="sldNum" sz="quarter" idx="10"/>
          </p:nvPr>
        </p:nvSpPr>
        <p:spPr/>
        <p:txBody>
          <a:bodyPr/>
          <a:lstStyle/>
          <a:p>
            <a:fld id="{9AFEC5E9-2C58-49BF-B8FC-0CB3F692047A}" type="slidenum">
              <a:rPr lang="en-US" smtClean="0"/>
              <a:t>40</a:t>
            </a:fld>
            <a:endParaRPr lang="en-US"/>
          </a:p>
        </p:txBody>
      </p:sp>
    </p:spTree>
    <p:extLst>
      <p:ext uri="{BB962C8B-B14F-4D97-AF65-F5344CB8AC3E}">
        <p14:creationId xmlns:p14="http://schemas.microsoft.com/office/powerpoint/2010/main" val="1119571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AFEC5E9-2C58-49BF-B8FC-0CB3F692047A}" type="slidenum">
              <a:rPr lang="en-US" smtClean="0"/>
              <a:t>41</a:t>
            </a:fld>
            <a:endParaRPr lang="en-US"/>
          </a:p>
        </p:txBody>
      </p:sp>
    </p:spTree>
    <p:extLst>
      <p:ext uri="{BB962C8B-B14F-4D97-AF65-F5344CB8AC3E}">
        <p14:creationId xmlns:p14="http://schemas.microsoft.com/office/powerpoint/2010/main" val="4159731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0D615-4456-49CB-91B0-F1C5FA7E7CCD}" type="slidenum">
              <a:rPr lang="en-US" smtClean="0"/>
              <a:t>42</a:t>
            </a:fld>
            <a:endParaRPr lang="en-US"/>
          </a:p>
        </p:txBody>
      </p:sp>
    </p:spTree>
    <p:extLst>
      <p:ext uri="{BB962C8B-B14F-4D97-AF65-F5344CB8AC3E}">
        <p14:creationId xmlns:p14="http://schemas.microsoft.com/office/powerpoint/2010/main" val="638298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0D615-4456-49CB-91B0-F1C5FA7E7CCD}" type="slidenum">
              <a:rPr lang="en-US" smtClean="0"/>
              <a:t>44</a:t>
            </a:fld>
            <a:endParaRPr lang="en-US"/>
          </a:p>
        </p:txBody>
      </p:sp>
    </p:spTree>
    <p:extLst>
      <p:ext uri="{BB962C8B-B14F-4D97-AF65-F5344CB8AC3E}">
        <p14:creationId xmlns:p14="http://schemas.microsoft.com/office/powerpoint/2010/main" val="840849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0D615-4456-49CB-91B0-F1C5FA7E7CCD}" type="slidenum">
              <a:rPr lang="en-US" smtClean="0"/>
              <a:t>51</a:t>
            </a:fld>
            <a:endParaRPr lang="en-US"/>
          </a:p>
        </p:txBody>
      </p:sp>
    </p:spTree>
    <p:extLst>
      <p:ext uri="{BB962C8B-B14F-4D97-AF65-F5344CB8AC3E}">
        <p14:creationId xmlns:p14="http://schemas.microsoft.com/office/powerpoint/2010/main" val="24091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AFEC5E9-2C58-49BF-B8FC-0CB3F692047A}" type="slidenum">
              <a:rPr lang="en-US" smtClean="0"/>
              <a:t>11</a:t>
            </a:fld>
            <a:endParaRPr lang="en-US"/>
          </a:p>
        </p:txBody>
      </p:sp>
    </p:spTree>
    <p:extLst>
      <p:ext uri="{BB962C8B-B14F-4D97-AF65-F5344CB8AC3E}">
        <p14:creationId xmlns:p14="http://schemas.microsoft.com/office/powerpoint/2010/main" val="2902247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0D615-4456-49CB-91B0-F1C5FA7E7CCD}" type="slidenum">
              <a:rPr lang="en-US" smtClean="0"/>
              <a:t>13</a:t>
            </a:fld>
            <a:endParaRPr lang="en-US"/>
          </a:p>
        </p:txBody>
      </p:sp>
    </p:spTree>
    <p:extLst>
      <p:ext uri="{BB962C8B-B14F-4D97-AF65-F5344CB8AC3E}">
        <p14:creationId xmlns:p14="http://schemas.microsoft.com/office/powerpoint/2010/main" val="3197958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0D615-4456-49CB-91B0-F1C5FA7E7CCD}" type="slidenum">
              <a:rPr lang="en-US" smtClean="0"/>
              <a:t>15</a:t>
            </a:fld>
            <a:endParaRPr lang="en-US"/>
          </a:p>
        </p:txBody>
      </p:sp>
    </p:spTree>
    <p:extLst>
      <p:ext uri="{BB962C8B-B14F-4D97-AF65-F5344CB8AC3E}">
        <p14:creationId xmlns:p14="http://schemas.microsoft.com/office/powerpoint/2010/main" val="342342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0D615-4456-49CB-91B0-F1C5FA7E7CCD}" type="slidenum">
              <a:rPr lang="en-US" smtClean="0"/>
              <a:t>16</a:t>
            </a:fld>
            <a:endParaRPr lang="en-US"/>
          </a:p>
        </p:txBody>
      </p:sp>
    </p:spTree>
    <p:extLst>
      <p:ext uri="{BB962C8B-B14F-4D97-AF65-F5344CB8AC3E}">
        <p14:creationId xmlns:p14="http://schemas.microsoft.com/office/powerpoint/2010/main" val="1089212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0D615-4456-49CB-91B0-F1C5FA7E7CCD}" type="slidenum">
              <a:rPr lang="en-US" smtClean="0"/>
              <a:t>17</a:t>
            </a:fld>
            <a:endParaRPr lang="en-US"/>
          </a:p>
        </p:txBody>
      </p:sp>
    </p:spTree>
    <p:extLst>
      <p:ext uri="{BB962C8B-B14F-4D97-AF65-F5344CB8AC3E}">
        <p14:creationId xmlns:p14="http://schemas.microsoft.com/office/powerpoint/2010/main" val="1978285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0D615-4456-49CB-91B0-F1C5FA7E7CCD}" type="slidenum">
              <a:rPr lang="en-US" smtClean="0"/>
              <a:t>18</a:t>
            </a:fld>
            <a:endParaRPr lang="en-US"/>
          </a:p>
        </p:txBody>
      </p:sp>
    </p:spTree>
    <p:extLst>
      <p:ext uri="{BB962C8B-B14F-4D97-AF65-F5344CB8AC3E}">
        <p14:creationId xmlns:p14="http://schemas.microsoft.com/office/powerpoint/2010/main" val="2947536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AFEC5E9-2C58-49BF-B8FC-0CB3F692047A}" type="slidenum">
              <a:rPr lang="en-US" smtClean="0"/>
              <a:t>21</a:t>
            </a:fld>
            <a:endParaRPr lang="en-US"/>
          </a:p>
        </p:txBody>
      </p:sp>
    </p:spTree>
    <p:extLst>
      <p:ext uri="{BB962C8B-B14F-4D97-AF65-F5344CB8AC3E}">
        <p14:creationId xmlns:p14="http://schemas.microsoft.com/office/powerpoint/2010/main" val="2057525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hyperlink" Target="http://www.nealanalytics.com/neal-creative/templates/"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www.nealanalytics.com/neal-creative/templates/"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hyperlink" Target="http://www.nealanalytics.com/neal-creative/templates/"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0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Tree>
    <p:extLst>
      <p:ext uri="{BB962C8B-B14F-4D97-AF65-F5344CB8AC3E}">
        <p14:creationId xmlns:p14="http://schemas.microsoft.com/office/powerpoint/2010/main" val="24460120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6096000" y="431800"/>
            <a:ext cx="5371038" cy="1830245"/>
          </a:xfrm>
        </p:spPr>
        <p:txBody>
          <a:bodyPr wrap="square" lIns="146304" rIns="146304">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293687" y="3436331"/>
            <a:ext cx="2286000" cy="1802032"/>
          </a:xfrm>
        </p:spPr>
        <p:txBody>
          <a:bodyPr lIns="182880" tIns="146304" rIns="182880"/>
          <a:lstStyle>
            <a:lvl1pPr marL="0" indent="0" algn="l">
              <a:buNone/>
              <a:defRPr sz="1600" b="1">
                <a:latin typeface="+mn-lt"/>
              </a:defRPr>
            </a:lvl1pPr>
            <a:lvl2pPr marL="0" indent="0" algn="l">
              <a:buNone/>
              <a:defRPr lang="en-US" sz="1400" b="0" kern="1200" dirty="0">
                <a:solidFill>
                  <a:schemeClr val="tx1"/>
                </a:solidFill>
                <a:latin typeface="+mn-lt"/>
                <a:ea typeface="+mn-ea"/>
                <a:cs typeface="+mn-cs"/>
              </a:defRPr>
            </a:lvl2pPr>
            <a:lvl3pPr marL="0" indent="0" algn="l">
              <a:buNone/>
              <a:defRPr sz="1200">
                <a:latin typeface="+mn-lt"/>
              </a:defRPr>
            </a:lvl3pPr>
            <a:lvl4pPr marL="0" indent="0" algn="l">
              <a:buNone/>
              <a:defRPr sz="1100">
                <a:latin typeface="+mn-lt"/>
              </a:defRPr>
            </a:lvl4pPr>
            <a:lvl5pPr marL="0" indent="0" algn="l">
              <a:buNone/>
              <a:defRPr sz="11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266101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0" name="Text Placeholder 8"/>
          <p:cNvSpPr>
            <a:spLocks noGrp="1"/>
          </p:cNvSpPr>
          <p:nvPr>
            <p:ph type="body" sz="quarter" idx="13"/>
          </p:nvPr>
        </p:nvSpPr>
        <p:spPr>
          <a:xfrm>
            <a:off x="502834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sz="1400" b="0">
                <a:solidFill>
                  <a:schemeClr val="tx1"/>
                </a:solidFill>
                <a:latin typeface="+mn-lt"/>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1" name="Text Placeholder 8"/>
          <p:cNvSpPr>
            <a:spLocks noGrp="1"/>
          </p:cNvSpPr>
          <p:nvPr>
            <p:ph type="body" sz="quarter" idx="14"/>
          </p:nvPr>
        </p:nvSpPr>
        <p:spPr>
          <a:xfrm>
            <a:off x="739567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8"/>
          <p:cNvSpPr>
            <a:spLocks noGrp="1"/>
          </p:cNvSpPr>
          <p:nvPr>
            <p:ph type="body" sz="quarter" idx="15"/>
          </p:nvPr>
        </p:nvSpPr>
        <p:spPr>
          <a:xfrm>
            <a:off x="9763006"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87709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p:tmplLst>
          <p:tmpl>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5" grpId="0">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2598127"/>
            <a:ext cx="3714704" cy="2524794"/>
          </a:xfrm>
        </p:spPr>
        <p:txBody>
          <a:bodyPr lIns="91440" rIns="91440"/>
          <a:lstStyle>
            <a:lvl1pPr algn="ctr">
              <a:spcAft>
                <a:spcPts val="3000"/>
              </a:spcAft>
              <a:defRPr sz="24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4"/>
          </p:nvPr>
        </p:nvSpPr>
        <p:spPr>
          <a:xfrm>
            <a:off x="4168631" y="2598127"/>
            <a:ext cx="3840480"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9" name="Content Placeholder 2"/>
          <p:cNvSpPr>
            <a:spLocks noGrp="1"/>
          </p:cNvSpPr>
          <p:nvPr>
            <p:ph idx="15"/>
          </p:nvPr>
        </p:nvSpPr>
        <p:spPr>
          <a:xfrm>
            <a:off x="8158238" y="2598127"/>
            <a:ext cx="3773077"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11" name="Freeform: Shape 10"/>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16322" y="339408"/>
            <a:ext cx="2375877" cy="535531"/>
          </a:xfrm>
        </p:spPr>
        <p:txBody>
          <a:bodyPr/>
          <a:lstStyle>
            <a:lvl1pPr algn="ctr">
              <a:defRPr lang="en-US" sz="3200" b="0" i="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a:t>
            </a:r>
          </a:p>
        </p:txBody>
      </p:sp>
      <p:sp>
        <p:nvSpPr>
          <p:cNvPr id="10" name="Text Placeholder 9"/>
          <p:cNvSpPr>
            <a:spLocks noGrp="1"/>
          </p:cNvSpPr>
          <p:nvPr>
            <p:ph type="body" sz="quarter" idx="16"/>
          </p:nvPr>
        </p:nvSpPr>
        <p:spPr>
          <a:xfrm>
            <a:off x="2879003" y="419100"/>
            <a:ext cx="9084398" cy="1370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5521988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8658"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7" name="Content Placeholder 2"/>
          <p:cNvSpPr>
            <a:spLocks noGrp="1"/>
          </p:cNvSpPr>
          <p:nvPr>
            <p:ph idx="14"/>
          </p:nvPr>
        </p:nvSpPr>
        <p:spPr>
          <a:xfrm>
            <a:off x="2483635"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5"/>
          </p:nvPr>
        </p:nvSpPr>
        <p:spPr>
          <a:xfrm>
            <a:off x="4898612"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7313589"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7"/>
          </p:nvPr>
        </p:nvSpPr>
        <p:spPr>
          <a:xfrm>
            <a:off x="9728566"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297258"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12235"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542189"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957166"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27212"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3" hasCustomPrompt="1"/>
          </p:nvPr>
        </p:nvSpPr>
        <p:spPr>
          <a:xfrm>
            <a:off x="0" y="470361"/>
            <a:ext cx="12192000" cy="535531"/>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3200"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7" name="Content Placeholder 2"/>
          <p:cNvSpPr>
            <a:spLocks noGrp="1"/>
          </p:cNvSpPr>
          <p:nvPr>
            <p:ph idx="18" hasCustomPrompt="1"/>
          </p:nvPr>
        </p:nvSpPr>
        <p:spPr>
          <a:xfrm>
            <a:off x="68658" y="2577396"/>
            <a:ext cx="2377440" cy="840230"/>
          </a:xfrm>
        </p:spPr>
        <p:txBody>
          <a:bodyPr lIns="146304" rIns="146304"/>
          <a:lstStyle>
            <a:lvl1pPr marL="0" algn="ctr" defTabSz="914400" rtl="0" eaLnBrk="1" latinLnBrk="0" hangingPunct="1">
              <a:defRPr lang="en-US" sz="5400"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8" name="Content Placeholder 2"/>
          <p:cNvSpPr>
            <a:spLocks noGrp="1"/>
          </p:cNvSpPr>
          <p:nvPr>
            <p:ph idx="19" hasCustomPrompt="1"/>
          </p:nvPr>
        </p:nvSpPr>
        <p:spPr>
          <a:xfrm>
            <a:off x="2483635" y="2577396"/>
            <a:ext cx="2377440" cy="840230"/>
          </a:xfrm>
        </p:spPr>
        <p:txBody>
          <a:bodyPr lIns="146304" rIns="146304"/>
          <a:lstStyle>
            <a:lvl1pPr algn="ctr">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t>
            </a:r>
          </a:p>
        </p:txBody>
      </p:sp>
      <p:sp>
        <p:nvSpPr>
          <p:cNvPr id="19" name="Content Placeholder 2"/>
          <p:cNvSpPr>
            <a:spLocks noGrp="1"/>
          </p:cNvSpPr>
          <p:nvPr>
            <p:ph idx="20" hasCustomPrompt="1"/>
          </p:nvPr>
        </p:nvSpPr>
        <p:spPr>
          <a:xfrm>
            <a:off x="4898612"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0" name="Content Placeholder 2"/>
          <p:cNvSpPr>
            <a:spLocks noGrp="1"/>
          </p:cNvSpPr>
          <p:nvPr>
            <p:ph idx="21" hasCustomPrompt="1"/>
          </p:nvPr>
        </p:nvSpPr>
        <p:spPr>
          <a:xfrm>
            <a:off x="7313589"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1" name="Content Placeholder 2"/>
          <p:cNvSpPr>
            <a:spLocks noGrp="1"/>
          </p:cNvSpPr>
          <p:nvPr>
            <p:ph idx="22" hasCustomPrompt="1"/>
          </p:nvPr>
        </p:nvSpPr>
        <p:spPr>
          <a:xfrm>
            <a:off x="9728566"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Tree>
    <p:extLst>
      <p:ext uri="{BB962C8B-B14F-4D97-AF65-F5344CB8AC3E}">
        <p14:creationId xmlns:p14="http://schemas.microsoft.com/office/powerpoint/2010/main" val="212249957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32000">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14:bounceEnd="32000">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14:presetBounceEnd="32000">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14:bounceEnd="32000">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32000">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14:bounceEnd="32000">
                                          <p:cBhvr additive="base">
                                            <p:cTn id="39"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14:presetBounceEnd="32000">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14:bounceEnd="32000">
                                          <p:cBhvr additive="base">
                                            <p:cTn id="53"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14:presetBounceEnd="32000">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14:bounceEnd="32000">
                                          <p:cBhvr additive="base">
                                            <p:cTn id="67"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7"/>
                            </p:tgtEl>
                            <p:attrNameLst>
                              <p:attrName>style.visibility</p:attrName>
                            </p:attrNameLst>
                          </p:cBhvr>
                          <p:to>
                            <p:strVal val="visible"/>
                          </p:to>
                        </p:set>
                        <p:anim calcmode="lin" valueType="num" p14:bounceEnd="32000">
                          <p:cBhvr additive="base">
                            <p:cTn dur="750" fill="hold"/>
                            <p:tgtEl>
                              <p:spTgt spid="17"/>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8"/>
                            </p:tgtEl>
                            <p:attrNameLst>
                              <p:attrName>style.visibility</p:attrName>
                            </p:attrNameLst>
                          </p:cBhvr>
                          <p:to>
                            <p:strVal val="visible"/>
                          </p:to>
                        </p:set>
                        <p:anim calcmode="lin" valueType="num" p14:bounceEnd="32000">
                          <p:cBhvr additive="base">
                            <p:cTn dur="750" fill="hold"/>
                            <p:tgtEl>
                              <p:spTgt spid="18"/>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14:presetBounceEnd="32000">
                      <p:stCondLst>
                        <p:cond delay="0"/>
                      </p:stCondLst>
                      <p:childTnLst>
                        <p:set>
                          <p:cBhvr>
                            <p:cTn dur="1" fill="hold">
                              <p:stCondLst>
                                <p:cond delay="0"/>
                              </p:stCondLst>
                            </p:cTn>
                            <p:tgtEl>
                              <p:spTgt spid="19"/>
                            </p:tgtEl>
                            <p:attrNameLst>
                              <p:attrName>style.visibility</p:attrName>
                            </p:attrNameLst>
                          </p:cBhvr>
                          <p:to>
                            <p:strVal val="visible"/>
                          </p:to>
                        </p:set>
                        <p:anim calcmode="lin" valueType="num" p14:bounceEnd="32000">
                          <p:cBhvr additive="base">
                            <p:cTn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14:presetBounceEnd="32000">
                      <p:stCondLst>
                        <p:cond delay="0"/>
                      </p:stCondLst>
                      <p:childTnLst>
                        <p:set>
                          <p:cBhvr>
                            <p:cTn dur="1" fill="hold">
                              <p:stCondLst>
                                <p:cond delay="0"/>
                              </p:stCondLst>
                            </p:cTn>
                            <p:tgtEl>
                              <p:spTgt spid="20"/>
                            </p:tgtEl>
                            <p:attrNameLst>
                              <p:attrName>style.visibility</p:attrName>
                            </p:attrNameLst>
                          </p:cBhvr>
                          <p:to>
                            <p:strVal val="visible"/>
                          </p:to>
                        </p:set>
                        <p:anim calcmode="lin" valueType="num" p14:bounceEnd="32000">
                          <p:cBhvr additive="base">
                            <p:cTn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14:presetBounceEnd="32000">
                      <p:stCondLst>
                        <p:cond delay="0"/>
                      </p:stCondLst>
                      <p:childTnLst>
                        <p:set>
                          <p:cBhvr>
                            <p:cTn dur="1" fill="hold">
                              <p:stCondLst>
                                <p:cond delay="0"/>
                              </p:stCondLst>
                            </p:cTn>
                            <p:tgtEl>
                              <p:spTgt spid="21"/>
                            </p:tgtEl>
                            <p:attrNameLst>
                              <p:attrName>style.visibility</p:attrName>
                            </p:attrNameLst>
                          </p:cBhvr>
                          <p:to>
                            <p:strVal val="visible"/>
                          </p:to>
                        </p:set>
                        <p:anim calcmode="lin" valueType="num" p14:bounceEnd="32000">
                          <p:cBhvr additive="base">
                            <p:cTn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750" fill="hold"/>
                                            <p:tgtEl>
                                              <p:spTgt spid="19"/>
                                            </p:tgtEl>
                                            <p:attrNameLst>
                                              <p:attrName>ppt_x</p:attrName>
                                            </p:attrNameLst>
                                          </p:cBhvr>
                                          <p:tavLst>
                                            <p:tav tm="0">
                                              <p:val>
                                                <p:strVal val="#ppt_x"/>
                                              </p:val>
                                            </p:tav>
                                            <p:tav tm="100000">
                                              <p:val>
                                                <p:strVal val="#ppt_x"/>
                                              </p:val>
                                            </p:tav>
                                          </p:tavLst>
                                        </p:anim>
                                        <p:anim calcmode="lin" valueType="num">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750" fill="hold"/>
                                            <p:tgtEl>
                                              <p:spTgt spid="20"/>
                                            </p:tgtEl>
                                            <p:attrNameLst>
                                              <p:attrName>ppt_x</p:attrName>
                                            </p:attrNameLst>
                                          </p:cBhvr>
                                          <p:tavLst>
                                            <p:tav tm="0">
                                              <p:val>
                                                <p:strVal val="#ppt_x"/>
                                              </p:val>
                                            </p:tav>
                                            <p:tav tm="100000">
                                              <p:val>
                                                <p:strVal val="#ppt_x"/>
                                              </p:val>
                                            </p:tav>
                                          </p:tavLst>
                                        </p:anim>
                                        <p:anim calcmode="lin" valueType="num">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750" fill="hold"/>
                                            <p:tgtEl>
                                              <p:spTgt spid="21"/>
                                            </p:tgtEl>
                                            <p:attrNameLst>
                                              <p:attrName>ppt_x</p:attrName>
                                            </p:attrNameLst>
                                          </p:cBhvr>
                                          <p:tavLst>
                                            <p:tav tm="0">
                                              <p:val>
                                                <p:strVal val="#ppt_x"/>
                                              </p:val>
                                            </p:tav>
                                            <p:tav tm="100000">
                                              <p:val>
                                                <p:strVal val="#ppt_x"/>
                                              </p:val>
                                            </p:tav>
                                          </p:tavLst>
                                        </p:anim>
                                        <p:anim calcmode="lin" valueType="num">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dirty="0"/>
              <a:t>Click icon to add pictures or go online at…</a:t>
            </a: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8" name="Text Placeholder 6"/>
          <p:cNvSpPr>
            <a:spLocks noGrp="1"/>
          </p:cNvSpPr>
          <p:nvPr>
            <p:ph type="body" sz="quarter" idx="11"/>
          </p:nvPr>
        </p:nvSpPr>
        <p:spPr>
          <a:xfrm>
            <a:off x="0" y="342805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0" y="1554163"/>
            <a:ext cx="60960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526855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4" name="Slide Number Placeholder 5"/>
          <p:cNvSpPr>
            <a:spLocks noGrp="1"/>
          </p:cNvSpPr>
          <p:nvPr>
            <p:ph type="sldNum" sz="quarter" idx="4"/>
          </p:nvPr>
        </p:nvSpPr>
        <p:spPr>
          <a:xfrm>
            <a:off x="11837561" y="6484937"/>
            <a:ext cx="387743" cy="365125"/>
          </a:xfrm>
          <a:prstGeom prst="rect">
            <a:avLst/>
          </a:prstGeom>
        </p:spPr>
        <p:txBody>
          <a:bodyPr vert="horz" lIns="91440" tIns="45720" rIns="91440" bIns="45720" rtlCol="0" anchor="ctr"/>
          <a:lstStyle>
            <a:lvl1pPr algn="r">
              <a:defRPr sz="1100">
                <a:solidFill>
                  <a:schemeClr val="bg1"/>
                </a:solidFill>
              </a:defRPr>
            </a:lvl1pPr>
          </a:lstStyle>
          <a:p>
            <a:fld id="{5AE1514C-5E56-4738-A1FF-4B1CFD2A3E36}" type="slidenum">
              <a:rPr lang="en-US" smtClean="0"/>
              <a:pPr/>
              <a:t>‹#›</a:t>
            </a:fld>
            <a:endParaRPr lang="en-US"/>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9" name="Text Placeholder 6"/>
          <p:cNvSpPr>
            <a:spLocks noGrp="1"/>
          </p:cNvSpPr>
          <p:nvPr>
            <p:ph type="body" sz="quarter" idx="11"/>
          </p:nvPr>
        </p:nvSpPr>
        <p:spPr>
          <a:xfrm>
            <a:off x="0" y="3429000"/>
            <a:ext cx="6096000" cy="2594043"/>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spcAft>
                <a:spcPts val="600"/>
              </a:spcAft>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0" y="1554163"/>
            <a:ext cx="6096000" cy="548957"/>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2" name="Slide Number Placeholder 7"/>
          <p:cNvSpPr txBox="1">
            <a:spLocks/>
          </p:cNvSpPr>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7E989-D798-4C62-8E93-3D2D613C2488}"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1341152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0" y="342900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3" name="Text Placeholder 2"/>
          <p:cNvSpPr>
            <a:spLocks noGrp="1"/>
          </p:cNvSpPr>
          <p:nvPr>
            <p:ph type="body" sz="quarter" idx="19"/>
          </p:nvPr>
        </p:nvSpPr>
        <p:spPr>
          <a:xfrm>
            <a:off x="0" y="1554163"/>
            <a:ext cx="6129304"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703293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094443" y="3425619"/>
            <a:ext cx="6097555"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6094443" y="1554163"/>
            <a:ext cx="6097556"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0"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984343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0" y="0"/>
            <a:ext cx="6094444" cy="6856100"/>
          </a:xfrm>
          <a:blipFill>
            <a:blip r:embed="rId2"/>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180534" y="3429000"/>
            <a:ext cx="6011466"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6180534" y="1554163"/>
            <a:ext cx="57912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1"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2"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633341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0"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138266" y="3457545"/>
            <a:ext cx="6053733"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9" hasCustomPrompt="1"/>
          </p:nvPr>
        </p:nvSpPr>
        <p:spPr>
          <a:xfrm>
            <a:off x="6138267"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50/50 photo layout</a:t>
            </a:r>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760107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096000" y="2356398"/>
            <a:ext cx="6096000" cy="2145203"/>
          </a:xfrm>
        </p:spPr>
        <p:txBody>
          <a:bodyPr anchor="ctr" anchorCtr="0"/>
          <a:lstStyle>
            <a:lvl1pPr algn="ctr" defTabSz="914400" rtl="0" eaLnBrk="1" latinLnBrk="0" hangingPunct="1">
              <a:lnSpc>
                <a:spcPct val="90000"/>
              </a:lnSpc>
              <a:spcBef>
                <a:spcPts val="2400"/>
              </a:spcBef>
              <a:spcAft>
                <a:spcPts val="6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600"/>
              </a:spcAft>
              <a:defRPr sz="2800"/>
            </a:lvl2pPr>
            <a:lvl3pPr algn="ctr">
              <a:spcBef>
                <a:spcPts val="0"/>
              </a:spcBef>
              <a:spcAft>
                <a:spcPts val="600"/>
              </a:spcAft>
              <a:defRPr lang="en-US" sz="2400" b="0" kern="1200" dirty="0">
                <a:solidFill>
                  <a:schemeClr val="tx1">
                    <a:lumMod val="85000"/>
                    <a:lumOff val="15000"/>
                  </a:schemeClr>
                </a:solidFill>
                <a:latin typeface="+mn-lt"/>
                <a:ea typeface="+mn-ea"/>
                <a:cs typeface="+mn-cs"/>
              </a:defRPr>
            </a:lvl3pPr>
            <a:lvl4pPr algn="ctr">
              <a:spcBef>
                <a:spcPts val="0"/>
              </a:spcBef>
              <a:spcAft>
                <a:spcPts val="600"/>
              </a:spcAft>
              <a:defRPr sz="2000" b="1"/>
            </a:lvl4pPr>
            <a:lvl5pPr algn="ctr">
              <a:spcBef>
                <a:spcPts val="0"/>
              </a:spcBef>
              <a:spcAft>
                <a:spcPts val="60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688965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with number">
    <p:bg>
      <p:bgPr>
        <a:solidFill>
          <a:schemeClr val="tx2"/>
        </a:solidFill>
        <a:effectLst/>
      </p:bgPr>
    </p:bg>
    <p:spTree>
      <p:nvGrpSpPr>
        <p:cNvPr id="1" name=""/>
        <p:cNvGrpSpPr/>
        <p:nvPr/>
      </p:nvGrpSpPr>
      <p:grpSpPr>
        <a:xfrm>
          <a:off x="0" y="0"/>
          <a:ext cx="0" cy="0"/>
          <a:chOff x="0" y="0"/>
          <a:chExt cx="0" cy="0"/>
        </a:xfrm>
      </p:grpSpPr>
      <p:sp>
        <p:nvSpPr>
          <p:cNvPr id="19" name="Freeform: Shape 18"/>
          <p:cNvSpPr/>
          <p:nvPr userDrawn="1"/>
        </p:nvSpPr>
        <p:spPr>
          <a:xfrm>
            <a:off x="3803737" y="-65233"/>
            <a:ext cx="4584526" cy="2297766"/>
          </a:xfrm>
          <a:custGeom>
            <a:avLst/>
            <a:gdLst>
              <a:gd name="connsiteX0" fmla="*/ 278 w 4584526"/>
              <a:gd name="connsiteY0" fmla="*/ 0 h 2297766"/>
              <a:gd name="connsiteX1" fmla="*/ 4584248 w 4584526"/>
              <a:gd name="connsiteY1" fmla="*/ 0 h 2297766"/>
              <a:gd name="connsiteX2" fmla="*/ 4584526 w 4584526"/>
              <a:gd name="connsiteY2" fmla="*/ 5503 h 2297766"/>
              <a:gd name="connsiteX3" fmla="*/ 2292263 w 4584526"/>
              <a:gd name="connsiteY3" fmla="*/ 2297766 h 2297766"/>
              <a:gd name="connsiteX4" fmla="*/ 0 w 4584526"/>
              <a:gd name="connsiteY4" fmla="*/ 5503 h 229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526" h="2297766">
                <a:moveTo>
                  <a:pt x="278" y="0"/>
                </a:moveTo>
                <a:lnTo>
                  <a:pt x="4584248" y="0"/>
                </a:lnTo>
                <a:lnTo>
                  <a:pt x="4584526" y="5503"/>
                </a:lnTo>
                <a:cubicBezTo>
                  <a:pt x="4584526" y="1271485"/>
                  <a:pt x="3558245" y="2297766"/>
                  <a:pt x="2292263" y="2297766"/>
                </a:cubicBezTo>
                <a:cubicBezTo>
                  <a:pt x="1026281" y="2297766"/>
                  <a:pt x="0" y="1271485"/>
                  <a:pt x="0" y="5503"/>
                </a:cubicBezTo>
                <a:close/>
              </a:path>
            </a:pathLst>
          </a:custGeom>
          <a:solidFill>
            <a:srgbClr val="00000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17" name="Footer Placeholder 4"/>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Segoe UI"/>
              <a:ea typeface="+mn-ea"/>
              <a:cs typeface="+mn-cs"/>
            </a:endParaRPr>
          </a:p>
        </p:txBody>
      </p:sp>
      <p:sp>
        <p:nvSpPr>
          <p:cNvPr id="3" name="Title 2"/>
          <p:cNvSpPr>
            <a:spLocks noGrp="1"/>
          </p:cNvSpPr>
          <p:nvPr>
            <p:ph type="title" hasCustomPrompt="1"/>
          </p:nvPr>
        </p:nvSpPr>
        <p:spPr>
          <a:xfrm>
            <a:off x="302995" y="3383280"/>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gradFill>
                  <a:gsLst>
                    <a:gs pos="0">
                      <a:schemeClr val="accent1">
                        <a:lumMod val="5000"/>
                        <a:lumOff val="95000"/>
                      </a:schemeClr>
                    </a:gs>
                    <a:gs pos="100000">
                      <a:schemeClr val="bg1"/>
                    </a:gs>
                  </a:gsLst>
                  <a:lin ang="5400000" scaled="1"/>
                </a:gradFill>
                <a:latin typeface="+mn-lt"/>
                <a:ea typeface="+mn-ea"/>
                <a:cs typeface="Segoe UI Semilight" panose="020B0402040204020203" pitchFamily="34" charset="0"/>
              </a:defRPr>
            </a:lvl1pPr>
          </a:lstStyle>
          <a:p>
            <a:pPr marL="0" marR="0" lvl="0" indent="0" fontAlgn="auto">
              <a:spcAft>
                <a:spcPts val="0"/>
              </a:spcAft>
              <a:buClrTx/>
              <a:buSzTx/>
              <a:buFontTx/>
              <a:tabLst/>
            </a:pPr>
            <a:r>
              <a:rPr lang="en-US" dirty="0"/>
              <a:t>CLICK TO EDIT MASTER TITLE STYLE</a:t>
            </a:r>
          </a:p>
        </p:txBody>
      </p:sp>
      <p:sp>
        <p:nvSpPr>
          <p:cNvPr id="22" name="Text Placeholder 3"/>
          <p:cNvSpPr>
            <a:spLocks noGrp="1"/>
          </p:cNvSpPr>
          <p:nvPr>
            <p:ph type="body" sz="quarter" idx="10" hasCustomPrompt="1"/>
          </p:nvPr>
        </p:nvSpPr>
        <p:spPr>
          <a:xfrm>
            <a:off x="3923323" y="186061"/>
            <a:ext cx="4376615" cy="627351"/>
          </a:xfrm>
        </p:spPr>
        <p:txBody>
          <a:bodyPr/>
          <a:lstStyle>
            <a:lvl1pPr algn="ctr">
              <a:defRPr sz="2000">
                <a:solidFill>
                  <a:schemeClr val="bg1"/>
                </a:solidFill>
              </a:defRPr>
            </a:lvl1pPr>
            <a:lvl2pPr algn="ctr">
              <a:defRPr sz="1400">
                <a:solidFill>
                  <a:schemeClr val="bg1"/>
                </a:solidFill>
              </a:defRPr>
            </a:lvl2pPr>
            <a:lvl3pPr algn="ctr">
              <a:defRPr>
                <a:solidFill>
                  <a:schemeClr val="bg1"/>
                </a:solidFill>
              </a:defRPr>
            </a:lvl3pPr>
            <a:lvl4pPr algn="ctr">
              <a:defRPr>
                <a:solidFill>
                  <a:schemeClr val="bg1"/>
                </a:solidFill>
              </a:defRPr>
            </a:lvl4pPr>
            <a:lvl5pPr>
              <a:defRPr>
                <a:solidFill>
                  <a:schemeClr val="bg1"/>
                </a:solidFill>
              </a:defRPr>
            </a:lvl5pPr>
          </a:lstStyle>
          <a:p>
            <a:pPr lvl="0"/>
            <a:r>
              <a:rPr lang="en-US" dirty="0"/>
              <a:t>Add Your Section Title Here</a:t>
            </a:r>
          </a:p>
          <a:p>
            <a:pPr lvl="1"/>
            <a:r>
              <a:rPr lang="en-US" dirty="0"/>
              <a:t>1</a:t>
            </a:r>
          </a:p>
        </p:txBody>
      </p:sp>
      <p:sp>
        <p:nvSpPr>
          <p:cNvPr id="23" name="Text Placeholder 3"/>
          <p:cNvSpPr>
            <a:spLocks noGrp="1"/>
          </p:cNvSpPr>
          <p:nvPr>
            <p:ph type="body" sz="quarter" idx="11" hasCustomPrompt="1"/>
          </p:nvPr>
        </p:nvSpPr>
        <p:spPr>
          <a:xfrm>
            <a:off x="304801" y="4206240"/>
            <a:ext cx="11658600" cy="424732"/>
          </a:xfrm>
        </p:spPr>
        <p:txBody>
          <a:bodyPr lIns="457200" rIns="4572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400" b="0" i="0" u="none" strike="noStrike" kern="1200" cap="none" spc="0" normalizeH="0" baseline="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rPr>
              <a:t>Add a short summary sentence here about title/statement above</a:t>
            </a:r>
          </a:p>
        </p:txBody>
      </p:sp>
      <p:sp>
        <p:nvSpPr>
          <p:cNvPr id="6" name="Text Placeholder 5"/>
          <p:cNvSpPr>
            <a:spLocks noGrp="1"/>
          </p:cNvSpPr>
          <p:nvPr>
            <p:ph type="body" sz="quarter" idx="12" hasCustomPrompt="1"/>
          </p:nvPr>
        </p:nvSpPr>
        <p:spPr>
          <a:xfrm>
            <a:off x="5737094" y="1007413"/>
            <a:ext cx="792205" cy="1200329"/>
          </a:xfrm>
        </p:spPr>
        <p:txBody>
          <a:bodyPr wrap="none" anchor="ctr"/>
          <a:lstStyle>
            <a:lvl1pPr algn="ctr">
              <a:defRPr kumimoji="0" lang="en-US" sz="8000"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p:txBody>
      </p:sp>
    </p:spTree>
    <p:extLst>
      <p:ext uri="{BB962C8B-B14F-4D97-AF65-F5344CB8AC3E}">
        <p14:creationId xmlns:p14="http://schemas.microsoft.com/office/powerpoint/2010/main" val="2801091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50-50 Left Photo Layout with tex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0"/>
            <a:ext cx="12190413" cy="6858000"/>
          </a:xfrm>
          <a:blipFill>
            <a:blip r:embed="rId2"/>
            <a:stretch>
              <a:fillRect/>
            </a:stretch>
          </a:blipFill>
        </p:spPr>
        <p:txBody>
          <a:bodyPr anchor="ctr" anchorCtr="0">
            <a:noAutofit/>
          </a:bodyPr>
          <a:lstStyle>
            <a:lvl1pPr algn="r">
              <a:defRPr baseline="0"/>
            </a:lvl1pPr>
          </a:lstStyle>
          <a:p>
            <a:r>
              <a:rPr lang="en-US" dirty="0"/>
              <a:t>Full Bleed Picture</a:t>
            </a:r>
          </a:p>
        </p:txBody>
      </p:sp>
      <p:sp>
        <p:nvSpPr>
          <p:cNvPr id="7"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Text Placeholder 6"/>
          <p:cNvSpPr>
            <a:spLocks noGrp="1"/>
          </p:cNvSpPr>
          <p:nvPr>
            <p:ph type="body" sz="quarter" idx="11"/>
          </p:nvPr>
        </p:nvSpPr>
        <p:spPr>
          <a:xfrm>
            <a:off x="304800" y="3429000"/>
            <a:ext cx="5960269"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9" hasCustomPrompt="1"/>
          </p:nvPr>
        </p:nvSpPr>
        <p:spPr>
          <a:xfrm>
            <a:off x="304800"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Headline</a:t>
            </a:r>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760462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659192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0" y="0"/>
            <a:ext cx="12192000" cy="6858000"/>
          </a:xfrm>
        </p:spPr>
        <p:txBody>
          <a:bodyPr lIns="91440">
            <a:noAutofit/>
          </a:bodyPr>
          <a:lstStyle>
            <a:lvl1pPr algn="ctr">
              <a:defRPr/>
            </a:lvl1pPr>
          </a:lstStyle>
          <a:p>
            <a:r>
              <a:rPr lang="en-US" baseline="0"/>
              <a:t>Click icon to add picture</a:t>
            </a:r>
            <a:endParaRPr lang="en-US" dirty="0"/>
          </a:p>
        </p:txBody>
      </p:sp>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2" name="Title 1"/>
          <p:cNvSpPr>
            <a:spLocks noGrp="1"/>
          </p:cNvSpPr>
          <p:nvPr>
            <p:ph type="title" hasCustomPrompt="1"/>
          </p:nvPr>
        </p:nvSpPr>
        <p:spPr>
          <a:xfrm>
            <a:off x="966652" y="2567613"/>
            <a:ext cx="8804365" cy="1403495"/>
          </a:xfrm>
          <a:prstGeom prst="rect">
            <a:avLst/>
          </a:prstGeom>
        </p:spPr>
        <p:txBody>
          <a:bodyPr/>
          <a:lstStyle>
            <a:lvl1pPr algn="l">
              <a:defRPr lang="en-US" sz="8800" b="1" i="0" kern="1200" spc="10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dirty="0"/>
              <a:t>CLICK TO EDIT</a:t>
            </a:r>
          </a:p>
        </p:txBody>
      </p:sp>
      <p:sp>
        <p:nvSpPr>
          <p:cNvPr id="5" name="Text Placeholder 4"/>
          <p:cNvSpPr>
            <a:spLocks noGrp="1"/>
          </p:cNvSpPr>
          <p:nvPr>
            <p:ph type="body" sz="quarter" idx="13" hasCustomPrompt="1"/>
          </p:nvPr>
        </p:nvSpPr>
        <p:spPr>
          <a:xfrm>
            <a:off x="1581150" y="3971108"/>
            <a:ext cx="9461500" cy="757130"/>
          </a:xfrm>
        </p:spPr>
        <p:txBody>
          <a:bodyPr/>
          <a:lstStyle>
            <a:lvl1pPr algn="l">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dirty="0"/>
              <a:t>EDIT MASTER TEXT</a:t>
            </a:r>
          </a:p>
        </p:txBody>
      </p:sp>
    </p:spTree>
    <p:extLst>
      <p:ext uri="{BB962C8B-B14F-4D97-AF65-F5344CB8AC3E}">
        <p14:creationId xmlns:p14="http://schemas.microsoft.com/office/powerpoint/2010/main" val="1061193086"/>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with 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3" name="Picture Placeholder 2"/>
          <p:cNvSpPr>
            <a:spLocks noGrp="1" noChangeAspect="1"/>
          </p:cNvSpPr>
          <p:nvPr>
            <p:ph type="pic" sz="quarter" idx="13"/>
          </p:nvPr>
        </p:nvSpPr>
        <p:spPr>
          <a:xfrm>
            <a:off x="0" y="0"/>
            <a:ext cx="12066954" cy="6858000"/>
          </a:xfrm>
        </p:spPr>
        <p:txBody>
          <a:bodyPr anchor="ctr">
            <a:noAutofit/>
          </a:bodyPr>
          <a:lstStyle>
            <a:lvl1pPr algn="ct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3229298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Tree>
    <p:extLst>
      <p:ext uri="{BB962C8B-B14F-4D97-AF65-F5344CB8AC3E}">
        <p14:creationId xmlns:p14="http://schemas.microsoft.com/office/powerpoint/2010/main" val="13566198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4BDA58-9C93-4222-A4EC-4BEB46CE0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
            <a:ext cx="12192000" cy="6851649"/>
          </a:xfrm>
          <a:prstGeom prst="rect">
            <a:avLst/>
          </a:prstGeom>
        </p:spPr>
      </p:pic>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6" name="TextBox 5">
            <a:hlinkClick r:id="rId3"/>
            <a:extLst>
              <a:ext uri="{FF2B5EF4-FFF2-40B4-BE49-F238E27FC236}">
                <a16:creationId xmlns:a16="http://schemas.microsoft.com/office/drawing/2014/main" id="{FC5E276D-531E-45A9-B450-EFEC62CDC8DF}"/>
              </a:ext>
            </a:extLst>
          </p:cNvPr>
          <p:cNvSpPr txBox="1"/>
          <p:nvPr userDrawn="1"/>
        </p:nvSpPr>
        <p:spPr>
          <a:xfrm>
            <a:off x="4961284" y="93791"/>
            <a:ext cx="2269433" cy="316517"/>
          </a:xfrm>
          <a:prstGeom prst="roundRect">
            <a:avLst>
              <a:gd name="adj" fmla="val 50000"/>
            </a:avLst>
          </a:prstGeom>
          <a:solidFill>
            <a:schemeClr val="accent4"/>
          </a:solidFill>
        </p:spPr>
        <p:txBody>
          <a:bodyPr wrap="square" lIns="0" r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chemeClr val="tx1"/>
                </a:solidFill>
                <a:effectLst/>
                <a:uLnTx/>
                <a:uFillTx/>
              </a:rPr>
              <a:t>Neal Creative  | click &amp; </a:t>
            </a:r>
            <a:r>
              <a:rPr kumimoji="0" lang="en-US" sz="1050" b="1" i="0" u="none" strike="noStrike" kern="0" cap="none" spc="0" normalizeH="0" baseline="0" noProof="0" dirty="0">
                <a:ln>
                  <a:noFill/>
                </a:ln>
                <a:solidFill>
                  <a:schemeClr val="tx1"/>
                </a:solidFill>
                <a:effectLst/>
                <a:uLnTx/>
                <a:uFillTx/>
              </a:rPr>
              <a:t>Learn more</a:t>
            </a:r>
          </a:p>
        </p:txBody>
      </p:sp>
      <p:sp>
        <p:nvSpPr>
          <p:cNvPr id="7" name="TextBox 6">
            <a:hlinkClick r:id="rId4"/>
            <a:extLst/>
          </p:cNvPr>
          <p:cNvSpPr txBox="1"/>
          <p:nvPr userDrawn="1"/>
        </p:nvSpPr>
        <p:spPr>
          <a:xfrm>
            <a:off x="0" y="6548363"/>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Neal Creative </a:t>
            </a:r>
            <a:r>
              <a:rPr lang="en-US" sz="900" kern="1200" dirty="0">
                <a:solidFill>
                  <a:schemeClr val="tx1"/>
                </a:solidFill>
                <a:latin typeface="+mn-lt"/>
                <a:ea typeface="+mn-ea"/>
                <a:cs typeface="+mn-cs"/>
              </a:rPr>
              <a:t>©</a:t>
            </a:r>
            <a:r>
              <a:rPr lang="en-US" sz="1000" baseline="0" dirty="0">
                <a:solidFill>
                  <a:schemeClr val="tx1"/>
                </a:solidFill>
              </a:rPr>
              <a:t> </a:t>
            </a:r>
            <a:endParaRPr lang="en-US" sz="1000" b="1" dirty="0">
              <a:solidFill>
                <a:schemeClr val="tx1"/>
              </a:solidFill>
            </a:endParaRPr>
          </a:p>
        </p:txBody>
      </p:sp>
      <p:grpSp>
        <p:nvGrpSpPr>
          <p:cNvPr id="8" name="Group 7">
            <a:extLst>
              <a:ext uri="{FF2B5EF4-FFF2-40B4-BE49-F238E27FC236}">
                <a16:creationId xmlns:a16="http://schemas.microsoft.com/office/drawing/2014/main" id="{EF273A61-5610-4355-89F3-7C90515BFCC9}"/>
              </a:ext>
            </a:extLst>
          </p:cNvPr>
          <p:cNvGrpSpPr/>
          <p:nvPr userDrawn="1"/>
        </p:nvGrpSpPr>
        <p:grpSpPr>
          <a:xfrm>
            <a:off x="5976075" y="3634505"/>
            <a:ext cx="1700633" cy="1798732"/>
            <a:chOff x="5976075" y="3634505"/>
            <a:chExt cx="1700633" cy="1798732"/>
          </a:xfrm>
        </p:grpSpPr>
        <p:pic>
          <p:nvPicPr>
            <p:cNvPr id="9" name="Picture 8">
              <a:extLst>
                <a:ext uri="{FF2B5EF4-FFF2-40B4-BE49-F238E27FC236}">
                  <a16:creationId xmlns:a16="http://schemas.microsoft.com/office/drawing/2014/main" id="{6A49345F-7A53-4131-8BB4-087032A6CCD0}"/>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061135" y="4142336"/>
              <a:ext cx="860601" cy="1290901"/>
            </a:xfrm>
            <a:prstGeom prst="rect">
              <a:avLst/>
            </a:prstGeom>
          </p:spPr>
        </p:pic>
        <p:sp>
          <p:nvSpPr>
            <p:cNvPr id="10" name="TextBox 9">
              <a:extLst>
                <a:ext uri="{FF2B5EF4-FFF2-40B4-BE49-F238E27FC236}">
                  <a16:creationId xmlns:a16="http://schemas.microsoft.com/office/drawing/2014/main" id="{5596D35F-1F19-4447-829C-790DF2B8D2DD}"/>
                </a:ext>
              </a:extLst>
            </p:cNvPr>
            <p:cNvSpPr txBox="1"/>
            <p:nvPr/>
          </p:nvSpPr>
          <p:spPr>
            <a:xfrm>
              <a:off x="5976075" y="3634505"/>
              <a:ext cx="1700633" cy="507831"/>
            </a:xfrm>
            <a:prstGeom prst="rect">
              <a:avLst/>
            </a:prstGeom>
            <a:noFill/>
          </p:spPr>
          <p:txBody>
            <a:bodyPr wrap="square" rtlCol="0">
              <a:spAutoFit/>
            </a:bodyPr>
            <a:lstStyle/>
            <a:p>
              <a:r>
                <a:rPr lang="en-US" sz="900" dirty="0">
                  <a:solidFill>
                    <a:schemeClr val="tx1">
                      <a:lumMod val="65000"/>
                      <a:lumOff val="35000"/>
                    </a:schemeClr>
                  </a:solidFill>
                </a:rPr>
                <a:t>TIP </a:t>
              </a:r>
              <a:r>
                <a:rPr lang="en-US" sz="900" dirty="0">
                  <a:solidFill>
                    <a:schemeClr val="tx1">
                      <a:lumMod val="65000"/>
                      <a:lumOff val="35000"/>
                    </a:schemeClr>
                  </a:solidFill>
                  <a:latin typeface="Calibri" panose="020F0502020204030204" pitchFamily="34" charset="0"/>
                  <a:cs typeface="Calibri" panose="020F0502020204030204" pitchFamily="34" charset="0"/>
                </a:rPr>
                <a:t>│ Use the built-in c</a:t>
              </a:r>
              <a:r>
                <a:rPr lang="en-US" sz="900" dirty="0">
                  <a:solidFill>
                    <a:schemeClr val="tx1">
                      <a:lumMod val="65000"/>
                      <a:lumOff val="35000"/>
                    </a:schemeClr>
                  </a:solidFill>
                </a:rPr>
                <a:t>olor palette with green and yellow for callouts and accents</a:t>
              </a:r>
            </a:p>
          </p:txBody>
        </p:sp>
      </p:grpSp>
    </p:spTree>
    <p:extLst>
      <p:ext uri="{BB962C8B-B14F-4D97-AF65-F5344CB8AC3E}">
        <p14:creationId xmlns:p14="http://schemas.microsoft.com/office/powerpoint/2010/main" val="27609911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
        <p:nvSpPr>
          <p:cNvPr id="7" name="TextBox 6">
            <a:hlinkClick r:id="rId2"/>
            <a:extLst>
              <a:ext uri="{FF2B5EF4-FFF2-40B4-BE49-F238E27FC236}">
                <a16:creationId xmlns:a16="http://schemas.microsoft.com/office/drawing/2014/main" id="{B60F28C6-9BA0-4632-B8B5-5A793D03AFC7}"/>
              </a:ext>
            </a:extLst>
          </p:cNvPr>
          <p:cNvSpPr txBox="1"/>
          <p:nvPr userDrawn="1"/>
        </p:nvSpPr>
        <p:spPr>
          <a:xfrm>
            <a:off x="9005881" y="6316156"/>
            <a:ext cx="2466220" cy="367873"/>
          </a:xfrm>
          <a:prstGeom prst="roundRect">
            <a:avLst>
              <a:gd name="adj" fmla="val 50000"/>
            </a:avLst>
          </a:prstGeom>
          <a:solidFill>
            <a:schemeClr val="accent2"/>
          </a:solidFill>
        </p:spPr>
        <p:txBody>
          <a:bodyPr wrap="none" rtlCol="0">
            <a:spAutoFit/>
          </a:bodyPr>
          <a:lstStyle/>
          <a:p>
            <a:r>
              <a:rPr lang="en-US" sz="1100" dirty="0">
                <a:solidFill>
                  <a:schemeClr val="tx1"/>
                </a:solidFill>
              </a:rPr>
              <a:t>Neal Creative</a:t>
            </a:r>
            <a:r>
              <a:rPr lang="en-US" sz="1100" baseline="0" dirty="0">
                <a:solidFill>
                  <a:schemeClr val="tx1"/>
                </a:solidFill>
              </a:rPr>
              <a:t>  | click &amp; </a:t>
            </a:r>
            <a:r>
              <a:rPr lang="en-US" sz="1100" b="1" baseline="0" dirty="0">
                <a:solidFill>
                  <a:schemeClr val="tx1"/>
                </a:solidFill>
              </a:rPr>
              <a:t>Learn more</a:t>
            </a:r>
            <a:endParaRPr lang="en-US" sz="1100" b="1" dirty="0">
              <a:solidFill>
                <a:schemeClr val="tx1"/>
              </a:solidFill>
            </a:endParaRPr>
          </a:p>
        </p:txBody>
      </p:sp>
      <p:sp>
        <p:nvSpPr>
          <p:cNvPr id="8" name="TextBox 7">
            <a:hlinkClick r:id="rId2"/>
            <a:extLst>
              <a:ext uri="{FF2B5EF4-FFF2-40B4-BE49-F238E27FC236}">
                <a16:creationId xmlns:a16="http://schemas.microsoft.com/office/drawing/2014/main" id="{E516C148-33F4-423B-AB9D-096AA82E12F1}"/>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2">
                    <a:lumMod val="50000"/>
                  </a:schemeClr>
                </a:solidFill>
              </a:rPr>
              <a:t>Neal Creative </a:t>
            </a:r>
            <a:r>
              <a:rPr lang="en-US" sz="900" kern="1200" dirty="0">
                <a:solidFill>
                  <a:schemeClr val="bg2">
                    <a:lumMod val="50000"/>
                  </a:schemeClr>
                </a:solidFill>
                <a:latin typeface="+mn-lt"/>
                <a:ea typeface="+mn-ea"/>
                <a:cs typeface="+mn-cs"/>
              </a:rPr>
              <a:t>©</a:t>
            </a:r>
            <a:r>
              <a:rPr lang="en-US" sz="1000" baseline="0" dirty="0">
                <a:solidFill>
                  <a:schemeClr val="bg2">
                    <a:lumMod val="50000"/>
                  </a:schemeClr>
                </a:solidFill>
              </a:rPr>
              <a:t> </a:t>
            </a:r>
            <a:endParaRPr lang="en-US" sz="1000" b="1" dirty="0">
              <a:solidFill>
                <a:schemeClr val="bg2">
                  <a:lumMod val="50000"/>
                </a:schemeClr>
              </a:solidFill>
            </a:endParaRPr>
          </a:p>
        </p:txBody>
      </p:sp>
    </p:spTree>
    <p:extLst>
      <p:ext uri="{BB962C8B-B14F-4D97-AF65-F5344CB8AC3E}">
        <p14:creationId xmlns:p14="http://schemas.microsoft.com/office/powerpoint/2010/main" val="33613944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12" name="TextBox 11">
            <a:hlinkClick r:id="rId3"/>
            <a:extLst>
              <a:ext uri="{FF2B5EF4-FFF2-40B4-BE49-F238E27FC236}">
                <a16:creationId xmlns:a16="http://schemas.microsoft.com/office/drawing/2014/main" id="{B2DA80A1-9E22-4BFF-8562-466123B36943}"/>
              </a:ext>
            </a:extLst>
          </p:cNvPr>
          <p:cNvSpPr txBox="1"/>
          <p:nvPr userDrawn="1"/>
        </p:nvSpPr>
        <p:spPr>
          <a:xfrm>
            <a:off x="9089198" y="6298102"/>
            <a:ext cx="2466220" cy="367873"/>
          </a:xfrm>
          <a:prstGeom prst="roundRect">
            <a:avLst>
              <a:gd name="adj" fmla="val 50000"/>
            </a:avLst>
          </a:prstGeom>
          <a:solidFill>
            <a:srgbClr val="004568"/>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rPr>
              <a:t>Neal Creative  | click &amp; </a:t>
            </a:r>
            <a:r>
              <a:rPr kumimoji="0" lang="en-US" sz="1100" b="1" i="0" u="none" strike="noStrike" kern="0" cap="none" spc="0" normalizeH="0" baseline="0" noProof="0" dirty="0">
                <a:ln>
                  <a:noFill/>
                </a:ln>
                <a:solidFill>
                  <a:srgbClr val="FFFFFF"/>
                </a:solidFill>
                <a:effectLst/>
                <a:uLnTx/>
                <a:uFillTx/>
              </a:rPr>
              <a:t>Learn more</a:t>
            </a:r>
          </a:p>
        </p:txBody>
      </p:sp>
      <p:sp>
        <p:nvSpPr>
          <p:cNvPr id="2" name="Title 1"/>
          <p:cNvSpPr>
            <a:spLocks noGrp="1"/>
          </p:cNvSpPr>
          <p:nvPr>
            <p:ph type="title" hasCustomPrompt="1"/>
          </p:nvPr>
        </p:nvSpPr>
        <p:spPr>
          <a:xfrm>
            <a:off x="304800" y="419099"/>
            <a:ext cx="8917577" cy="625929"/>
          </a:xfrm>
        </p:spPr>
        <p:txBody>
          <a:bodyPr/>
          <a:lstStyle/>
          <a:p>
            <a:r>
              <a:rPr lang="en-US" dirty="0"/>
              <a:t>CLICK TO EDIT MASTER TITLE STYLE</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
        <p:nvSpPr>
          <p:cNvPr id="13" name="TextBox 12">
            <a:hlinkClick r:id="rId4"/>
            <a:extLst>
              <a:ext uri="{FF2B5EF4-FFF2-40B4-BE49-F238E27FC236}">
                <a16:creationId xmlns:a16="http://schemas.microsoft.com/office/drawing/2014/main" id="{1AF511EA-044E-4300-B921-D56138FE402E}"/>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lumMod val="75000"/>
                  </a:schemeClr>
                </a:solidFill>
              </a:rPr>
              <a:t>Neal Creative </a:t>
            </a:r>
            <a:r>
              <a:rPr lang="en-US" sz="900" kern="1200" dirty="0">
                <a:solidFill>
                  <a:schemeClr val="bg1">
                    <a:lumMod val="75000"/>
                  </a:schemeClr>
                </a:solidFill>
                <a:latin typeface="+mn-lt"/>
                <a:ea typeface="+mn-ea"/>
                <a:cs typeface="+mn-cs"/>
              </a:rPr>
              <a:t>©</a:t>
            </a:r>
            <a:r>
              <a:rPr lang="en-US" sz="1000" baseline="0" dirty="0">
                <a:solidFill>
                  <a:schemeClr val="bg1">
                    <a:lumMod val="75000"/>
                  </a:schemeClr>
                </a:solidFill>
              </a:rPr>
              <a:t> </a:t>
            </a:r>
            <a:endParaRPr lang="en-US" sz="1000" b="1" dirty="0">
              <a:solidFill>
                <a:schemeClr val="bg1">
                  <a:lumMod val="75000"/>
                </a:schemeClr>
              </a:solidFill>
            </a:endParaRPr>
          </a:p>
        </p:txBody>
      </p:sp>
    </p:spTree>
    <p:extLst>
      <p:ext uri="{BB962C8B-B14F-4D97-AF65-F5344CB8AC3E}">
        <p14:creationId xmlns:p14="http://schemas.microsoft.com/office/powerpoint/2010/main" val="616772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0543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03613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ONUT BASE SECTION DIVIDER">
    <p:bg>
      <p:bgPr>
        <a:solidFill>
          <a:schemeClr val="bg2"/>
        </a:solidFill>
        <a:effectLst/>
      </p:bgPr>
    </p:bg>
    <p:spTree>
      <p:nvGrpSpPr>
        <p:cNvPr id="1" name=""/>
        <p:cNvGrpSpPr/>
        <p:nvPr/>
      </p:nvGrpSpPr>
      <p:grpSpPr>
        <a:xfrm>
          <a:off x="0" y="0"/>
          <a:ext cx="0" cy="0"/>
          <a:chOff x="0" y="0"/>
          <a:chExt cx="0" cy="0"/>
        </a:xfrm>
      </p:grpSpPr>
      <p:sp>
        <p:nvSpPr>
          <p:cNvPr id="7" name="Oval 6"/>
          <p:cNvSpPr/>
          <p:nvPr userDrawn="1"/>
        </p:nvSpPr>
        <p:spPr>
          <a:xfrm>
            <a:off x="2861702" y="157952"/>
            <a:ext cx="6483179" cy="6483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448777" y="2935629"/>
            <a:ext cx="5208335" cy="927824"/>
          </a:xfrm>
          <a:prstGeom prst="rect">
            <a:avLst/>
          </a:prstGeom>
        </p:spPr>
        <p:txBody>
          <a:bodyPr anchor="ctr"/>
          <a:lstStyle>
            <a:lvl1pPr algn="ctr">
              <a:lnSpc>
                <a:spcPct val="95000"/>
              </a:lnSpc>
              <a:defRPr sz="4000">
                <a:solidFill>
                  <a:schemeClr val="tx1"/>
                </a:solidFill>
              </a:defRPr>
            </a:lvl1pPr>
          </a:lstStyle>
          <a:p>
            <a:r>
              <a:rPr lang="en-US" dirty="0"/>
              <a:t>CLICK TO EDIT TITLE</a:t>
            </a:r>
          </a:p>
        </p:txBody>
      </p:sp>
      <p:sp>
        <p:nvSpPr>
          <p:cNvPr id="9" name="dots"/>
          <p:cNvSpPr>
            <a:spLocks noChangeAspect="1"/>
          </p:cNvSpPr>
          <p:nvPr userDrawn="1"/>
        </p:nvSpPr>
        <p:spPr>
          <a:xfrm>
            <a:off x="3448777" y="745024"/>
            <a:ext cx="5309024" cy="5309025"/>
          </a:xfrm>
          <a:prstGeom prst="ellipse">
            <a:avLst/>
          </a:prstGeom>
          <a:noFill/>
          <a:ln w="184150" cap="rnd" cmpd="sng" algn="ctr">
            <a:solidFill>
              <a:schemeClr val="accent4"/>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491863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619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4/8/2018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99796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4/8/2018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0301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4/8/2018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503897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586B75A-687E-405C-8A0B-8D00578BA2C3}" type="datetimeFigureOut">
              <a:rPr lang="en-US" smtClean="0"/>
              <a:pPr/>
              <a:t>4/8/2018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41381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586B75A-687E-405C-8A0B-8D00578BA2C3}" type="datetimeFigureOut">
              <a:rPr lang="en-US" smtClean="0"/>
              <a:pPr/>
              <a:t>4/8/2018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85568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4/8/2018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29351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172726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926997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Quote light option CENTERED">
    <p:spTree>
      <p:nvGrpSpPr>
        <p:cNvPr id="1" name=""/>
        <p:cNvGrpSpPr/>
        <p:nvPr/>
      </p:nvGrpSpPr>
      <p:grpSpPr>
        <a:xfrm>
          <a:off x="0" y="0"/>
          <a:ext cx="0" cy="0"/>
          <a:chOff x="0" y="0"/>
          <a:chExt cx="0" cy="0"/>
        </a:xfrm>
      </p:grpSpPr>
      <p:sp>
        <p:nvSpPr>
          <p:cNvPr id="9" name="TextBox 8"/>
          <p:cNvSpPr txBox="1"/>
          <p:nvPr userDrawn="1"/>
        </p:nvSpPr>
        <p:spPr>
          <a:xfrm>
            <a:off x="5648960" y="419100"/>
            <a:ext cx="894080" cy="1862048"/>
          </a:xfrm>
          <a:prstGeom prst="rect">
            <a:avLst/>
          </a:prstGeom>
          <a:noFill/>
        </p:spPr>
        <p:txBody>
          <a:bodyPr wrap="square" rtlCol="0">
            <a:spAutoFit/>
          </a:bodyPr>
          <a:lstStyle/>
          <a:p>
            <a:r>
              <a:rPr lang="en-US" sz="11500" dirty="0">
                <a:solidFill>
                  <a:schemeClr val="accent4"/>
                </a:solidFill>
                <a:latin typeface="Arial Black" panose="020B0A04020102020204" pitchFamily="34" charset="0"/>
              </a:rPr>
              <a:t>“</a:t>
            </a:r>
            <a:endParaRPr lang="en-US" sz="2800" dirty="0">
              <a:solidFill>
                <a:schemeClr val="accent4"/>
              </a:solidFill>
            </a:endParaRPr>
          </a:p>
        </p:txBody>
      </p:sp>
      <p:sp>
        <p:nvSpPr>
          <p:cNvPr id="5" name="Text Placeholder 2"/>
          <p:cNvSpPr>
            <a:spLocks noGrp="1"/>
          </p:cNvSpPr>
          <p:nvPr>
            <p:ph type="body" sz="quarter" idx="14" hasCustomPrompt="1"/>
          </p:nvPr>
        </p:nvSpPr>
        <p:spPr>
          <a:xfrm>
            <a:off x="3408362" y="5335071"/>
            <a:ext cx="8097838" cy="369332"/>
          </a:xfrm>
        </p:spPr>
        <p:txBody>
          <a:bodyPr/>
          <a:lstStyle>
            <a:lvl1pPr algn="r">
              <a:spcBef>
                <a:spcPts val="0"/>
              </a:spcBef>
              <a:defRPr sz="2000">
                <a:solidFill>
                  <a:schemeClr val="tx2"/>
                </a:solidFill>
              </a:defRPr>
            </a:lvl1pPr>
            <a:lvl2pPr algn="r">
              <a:defRPr>
                <a:solidFill>
                  <a:schemeClr val="bg1"/>
                </a:solidFill>
              </a:defRPr>
            </a:lvl2pPr>
          </a:lstStyle>
          <a:p>
            <a:pPr lvl="0"/>
            <a:r>
              <a:rPr lang="en-US" dirty="0"/>
              <a:t>—Name and Company/Source goes here</a:t>
            </a:r>
          </a:p>
        </p:txBody>
      </p:sp>
      <p:sp>
        <p:nvSpPr>
          <p:cNvPr id="6"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solidFill>
                  <a:schemeClr val="tx1">
                    <a:lumMod val="75000"/>
                    <a:lumOff val="25000"/>
                  </a:schemeClr>
                </a:solidFill>
              </a:defRPr>
            </a:lvl1pPr>
            <a:lvl2pPr algn="ctr">
              <a:spcBef>
                <a:spcPts val="0"/>
              </a:spcBef>
              <a:defRPr sz="3600" b="1">
                <a:solidFill>
                  <a:schemeClr val="tx1">
                    <a:lumMod val="75000"/>
                    <a:lumOff val="25000"/>
                  </a:schemeClr>
                </a:solidFill>
                <a:latin typeface="+mn-lt"/>
              </a:defRPr>
            </a:lvl2pPr>
          </a:lstStyle>
          <a:p>
            <a:pPr lvl="0"/>
            <a:r>
              <a:rPr lang="en-US" dirty="0"/>
              <a:t>“QUOTATION.”</a:t>
            </a:r>
          </a:p>
          <a:p>
            <a:pPr lvl="1"/>
            <a:r>
              <a:rPr lang="en-US" dirty="0"/>
              <a:t>BOLD</a:t>
            </a:r>
          </a:p>
        </p:txBody>
      </p:sp>
      <p:sp>
        <p:nvSpPr>
          <p:cNvPr id="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608820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Quote dark option FLUSH LEF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420269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ote dark option CENTERE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gradFill>
                  <a:gsLst>
                    <a:gs pos="0">
                      <a:schemeClr val="accent1">
                        <a:lumMod val="5000"/>
                        <a:lumOff val="95000"/>
                      </a:schemeClr>
                    </a:gs>
                    <a:gs pos="100000">
                      <a:schemeClr val="bg1"/>
                    </a:gs>
                  </a:gsLst>
                  <a:lin ang="5400000" scaled="1"/>
                </a:gradFill>
              </a:defRPr>
            </a:lvl1pPr>
            <a:lvl2pPr algn="ctr">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556766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Quote dark option FLUSH LEFT">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b="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2863226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light option CENTERED">
    <p:spTree>
      <p:nvGrpSpPr>
        <p:cNvPr id="1" name=""/>
        <p:cNvGrpSpPr/>
        <p:nvPr/>
      </p:nvGrpSpPr>
      <p:grpSpPr>
        <a:xfrm>
          <a:off x="0" y="0"/>
          <a:ext cx="0" cy="0"/>
          <a:chOff x="0" y="0"/>
          <a:chExt cx="0" cy="0"/>
        </a:xfrm>
      </p:grpSpPr>
      <p:sp>
        <p:nvSpPr>
          <p:cNvPr id="9" name="TextBox 8"/>
          <p:cNvSpPr txBox="1"/>
          <p:nvPr userDrawn="1"/>
        </p:nvSpPr>
        <p:spPr>
          <a:xfrm>
            <a:off x="5648960" y="419100"/>
            <a:ext cx="894080" cy="1862048"/>
          </a:xfrm>
          <a:prstGeom prst="rect">
            <a:avLst/>
          </a:prstGeom>
          <a:noFill/>
        </p:spPr>
        <p:txBody>
          <a:bodyPr wrap="square" rtlCol="0">
            <a:spAutoFit/>
          </a:bodyPr>
          <a:lstStyle/>
          <a:p>
            <a:r>
              <a:rPr lang="en-US" sz="11500" dirty="0">
                <a:solidFill>
                  <a:schemeClr val="accent4"/>
                </a:solidFill>
                <a:latin typeface="Arial Black" panose="020B0A04020102020204" pitchFamily="34" charset="0"/>
              </a:rPr>
              <a:t>“</a:t>
            </a:r>
            <a:endParaRPr lang="en-US" sz="2800" dirty="0">
              <a:solidFill>
                <a:schemeClr val="accent4"/>
              </a:solidFill>
            </a:endParaRPr>
          </a:p>
        </p:txBody>
      </p:sp>
      <p:sp>
        <p:nvSpPr>
          <p:cNvPr id="5" name="Text Placeholder 2"/>
          <p:cNvSpPr>
            <a:spLocks noGrp="1"/>
          </p:cNvSpPr>
          <p:nvPr>
            <p:ph type="body" sz="quarter" idx="14" hasCustomPrompt="1"/>
          </p:nvPr>
        </p:nvSpPr>
        <p:spPr>
          <a:xfrm>
            <a:off x="3408362" y="5335071"/>
            <a:ext cx="8097838" cy="369332"/>
          </a:xfrm>
        </p:spPr>
        <p:txBody>
          <a:bodyPr/>
          <a:lstStyle>
            <a:lvl1pPr algn="r">
              <a:spcBef>
                <a:spcPts val="0"/>
              </a:spcBef>
              <a:defRPr sz="2000">
                <a:solidFill>
                  <a:schemeClr val="tx2"/>
                </a:solidFill>
              </a:defRPr>
            </a:lvl1pPr>
            <a:lvl2pPr algn="r">
              <a:defRPr>
                <a:solidFill>
                  <a:schemeClr val="bg1"/>
                </a:solidFill>
              </a:defRPr>
            </a:lvl2pPr>
          </a:lstStyle>
          <a:p>
            <a:pPr lvl="0"/>
            <a:r>
              <a:rPr lang="en-US" dirty="0"/>
              <a:t>—Name and Company/Source goes here</a:t>
            </a:r>
          </a:p>
        </p:txBody>
      </p:sp>
      <p:sp>
        <p:nvSpPr>
          <p:cNvPr id="6"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solidFill>
                  <a:schemeClr val="tx1">
                    <a:lumMod val="75000"/>
                    <a:lumOff val="25000"/>
                  </a:schemeClr>
                </a:solidFill>
              </a:defRPr>
            </a:lvl1pPr>
            <a:lvl2pPr algn="ctr">
              <a:spcBef>
                <a:spcPts val="0"/>
              </a:spcBef>
              <a:defRPr sz="3600" b="1">
                <a:solidFill>
                  <a:schemeClr val="tx1">
                    <a:lumMod val="75000"/>
                    <a:lumOff val="25000"/>
                  </a:schemeClr>
                </a:solidFill>
                <a:latin typeface="+mn-lt"/>
              </a:defRPr>
            </a:lvl2pPr>
          </a:lstStyle>
          <a:p>
            <a:pPr lvl="0"/>
            <a:r>
              <a:rPr lang="en-US" dirty="0"/>
              <a:t>“QUOTATION.”</a:t>
            </a:r>
          </a:p>
          <a:p>
            <a:pPr lvl="1"/>
            <a:r>
              <a:rPr lang="en-US" dirty="0"/>
              <a:t>BOLD</a:t>
            </a:r>
          </a:p>
        </p:txBody>
      </p:sp>
      <p:sp>
        <p:nvSpPr>
          <p:cNvPr id="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940597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ark Callout with small Non-bulleted">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0" y="2597273"/>
            <a:ext cx="4868985"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357295"/>
          </a:xfrm>
          <a:prstGeom prst="rect">
            <a:avLst/>
          </a:prstGeom>
        </p:spPr>
        <p:txBody>
          <a:bodyPr lIns="146304" tIns="420624" rIns="146304" anchor="t" anchorCtr="0"/>
          <a:lstStyle>
            <a:lvl1pPr algn="ct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599498"/>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779896"/>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925472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304800" y="2472751"/>
            <a:ext cx="4566001"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pPr/>
              <a:t>‹#›</a:t>
            </a:fld>
            <a:endParaRPr lang="en-US"/>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697329"/>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975558"/>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341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par>
                                <p:cTn id="8" presetID="63" presetClass="path" presetSubtype="0" accel="50000" decel="50000" fill="hold" grpId="1" nodeType="withEffect">
                                  <p:stCondLst>
                                    <p:cond delay="0"/>
                                  </p:stCondLst>
                                  <p:childTnLst>
                                    <p:animMotion origin="layout" path="M -4.375E-6 -4.07407E-6 L 0.03178 0.00047 " pathEditMode="relative" rAng="0" ptsTypes="AA">
                                      <p:cBhvr>
                                        <p:cTn id="9" dur="750" fill="hold"/>
                                        <p:tgtEl>
                                          <p:spTgt spid="4">
                                            <p:txEl>
                                              <p:pRg st="0" end="0"/>
                                            </p:txEl>
                                          </p:spTgt>
                                        </p:tgtEl>
                                        <p:attrNameLst>
                                          <p:attrName>ppt_x</p:attrName>
                                          <p:attrName>ppt_y</p:attrName>
                                        </p:attrNameLst>
                                      </p:cBhvr>
                                      <p:rCtr x="158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tmplLst>
          <p:tmpl lvl="1">
            <p:tnLst>
              <p:par>
                <p:cTn presetID="63" presetClass="path" presetSubtype="0" accel="50000" decel="50000" fill="hold" nodeType="withEffect">
                  <p:stCondLst>
                    <p:cond delay="0"/>
                  </p:stCondLst>
                  <p:childTnLst>
                    <p:animMotion origin="layout" path="M -4.375E-6 -4.07407E-6 L 0.03178 0.00047 " pathEditMode="relative" rAng="0" ptsTypes="AA">
                      <p:cBhvr>
                        <p:cTn dur="750" fill="hold"/>
                        <p:tgtEl>
                          <p:spTgt spid="4"/>
                        </p:tgtEl>
                        <p:attrNameLst>
                          <p:attrName>ppt_x</p:attrName>
                          <p:attrName>ppt_y</p:attrName>
                        </p:attrNameLst>
                      </p:cBhvr>
                      <p:rCtr x="1589" y="23"/>
                    </p:animMotion>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2.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75347"/>
            <a:ext cx="11658600" cy="1870769"/>
          </a:xfrm>
          <a:prstGeom prst="rect">
            <a:avLst/>
          </a:prstGeom>
        </p:spPr>
        <p:txBody>
          <a:bodyPr vert="horz" wrap="square"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304800" y="419100"/>
            <a:ext cx="11658600" cy="590931"/>
          </a:xfrm>
          <a:prstGeom prst="rect">
            <a:avLst/>
          </a:prstGeom>
        </p:spPr>
        <p:txBody>
          <a:bodyPr vert="horz" wrap="square" lIns="91440" tIns="45720" rIns="91440" bIns="45720" rtlCol="0" anchor="t" anchorCtr="0">
            <a:spAutoFit/>
          </a:bodyPr>
          <a:lstStyle/>
          <a:p>
            <a:r>
              <a:rPr lang="en-US"/>
              <a:t>Click to edit Master title style</a:t>
            </a:r>
            <a:endParaRPr lang="en-US" dirty="0"/>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72705893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 id="2147483870" r:id="rId18"/>
    <p:sldLayoutId id="2147483871" r:id="rId19"/>
    <p:sldLayoutId id="2147483872" r:id="rId20"/>
    <p:sldLayoutId id="2147483873" r:id="rId21"/>
    <p:sldLayoutId id="2147483874" r:id="rId22"/>
    <p:sldLayoutId id="2147483875" r:id="rId23"/>
    <p:sldLayoutId id="2147483876" r:id="rId24"/>
    <p:sldLayoutId id="2147483877" r:id="rId25"/>
    <p:sldLayoutId id="2147483878" r:id="rId26"/>
    <p:sldLayoutId id="2147483879" r:id="rId27"/>
  </p:sldLayoutIdLst>
  <p:hf hdr="0" ftr="0" dt="0"/>
  <p:txStyles>
    <p:title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192">
          <p15:clr>
            <a:srgbClr val="F26B43"/>
          </p15:clr>
        </p15:guide>
        <p15:guide id="4" pos="7536">
          <p15:clr>
            <a:srgbClr val="F26B43"/>
          </p15:clr>
        </p15:guide>
        <p15:guide id="5" orient="horz" pos="264">
          <p15:clr>
            <a:srgbClr val="F26B43"/>
          </p15:clr>
        </p15:guide>
        <p15:guide id="6" orient="horz" pos="792">
          <p15:clr>
            <a:srgbClr val="F26B43"/>
          </p15:clr>
        </p15:guide>
        <p15:guide id="7" orient="horz" pos="420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4/8/2018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997E989-D798-4C62-8E93-3D2D613C2488}"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191621"/>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33.xml"/><Relationship Id="rId4" Type="http://schemas.openxmlformats.org/officeDocument/2006/relationships/image" Target="../media/image22.tm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34.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motivationalinterviewing.org/" TargetMode="External"/><Relationship Id="rId1" Type="http://schemas.openxmlformats.org/officeDocument/2006/relationships/slideLayout" Target="../slideLayouts/slideLayout29.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rPr>
              <a:t>Stop</a:t>
            </a:r>
            <a:r>
              <a:rPr lang="en-US" dirty="0"/>
              <a:t> telling me</a:t>
            </a:r>
            <a:br>
              <a:rPr lang="en-US" dirty="0"/>
            </a:br>
            <a:r>
              <a:rPr lang="en-US" dirty="0"/>
              <a:t>                        what to do</a:t>
            </a:r>
          </a:p>
        </p:txBody>
      </p:sp>
      <p:sp>
        <p:nvSpPr>
          <p:cNvPr id="3" name="Subtitle 2"/>
          <p:cNvSpPr>
            <a:spLocks noGrp="1"/>
          </p:cNvSpPr>
          <p:nvPr>
            <p:ph type="subTitle" idx="1"/>
          </p:nvPr>
        </p:nvSpPr>
        <p:spPr/>
        <p:txBody>
          <a:bodyPr/>
          <a:lstStyle/>
          <a:p>
            <a:r>
              <a:rPr lang="en-US" dirty="0"/>
              <a:t>Evoking your patients’ motivation</a:t>
            </a:r>
          </a:p>
        </p:txBody>
      </p:sp>
      <p:pic>
        <p:nvPicPr>
          <p:cNvPr id="4" name="Picture 2" descr="Image result for stop telling me what to do"/>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91226" y="994806"/>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137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-Miller and </a:t>
            </a:r>
            <a:r>
              <a:rPr lang="en-US" dirty="0" err="1"/>
              <a:t>Rollnick</a:t>
            </a:r>
            <a:endParaRPr lang="en-US" dirty="0"/>
          </a:p>
        </p:txBody>
      </p:sp>
      <p:sp>
        <p:nvSpPr>
          <p:cNvPr id="3" name="Text Placeholder 2"/>
          <p:cNvSpPr>
            <a:spLocks noGrp="1"/>
          </p:cNvSpPr>
          <p:nvPr>
            <p:ph type="body" sz="quarter" idx="13"/>
          </p:nvPr>
        </p:nvSpPr>
        <p:spPr>
          <a:xfrm>
            <a:off x="304800" y="1887039"/>
            <a:ext cx="11658600" cy="3083921"/>
          </a:xfrm>
        </p:spPr>
        <p:txBody>
          <a:bodyPr/>
          <a:lstStyle/>
          <a:p>
            <a:r>
              <a:rPr lang="en-US" dirty="0"/>
              <a:t>“A natural and instinctive response of trained care providers is to fix the problem, make things right, to use knowledge acquired from training and experience to help the individual seeking care to overcome their problems.”</a:t>
            </a:r>
          </a:p>
          <a:p>
            <a:endParaRPr lang="en-US"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97E989-D798-4C62-8E93-3D2D613C2488}" type="slidenum">
              <a:rPr kumimoji="0" lang="en-US" sz="1200" b="0" i="0" u="none" strike="noStrike" kern="1200" cap="none" spc="0" normalizeH="0" baseline="0" noProof="0" smtClean="0">
                <a:ln>
                  <a:noFill/>
                </a:ln>
                <a:solidFill>
                  <a:srgbClr val="0074AF"/>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74AF"/>
              </a:solidFill>
              <a:effectLst/>
              <a:uLnTx/>
              <a:uFillTx/>
              <a:latin typeface="Segoe UI"/>
              <a:ea typeface="+mn-ea"/>
              <a:cs typeface="+mn-cs"/>
            </a:endParaRPr>
          </a:p>
        </p:txBody>
      </p:sp>
    </p:spTree>
    <p:extLst>
      <p:ext uri="{BB962C8B-B14F-4D97-AF65-F5344CB8AC3E}">
        <p14:creationId xmlns:p14="http://schemas.microsoft.com/office/powerpoint/2010/main" val="3563169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67327" y="725655"/>
            <a:ext cx="9496425" cy="5121275"/>
          </a:xfrm>
        </p:spPr>
        <p:txBody>
          <a:bodyPr>
            <a:normAutofit/>
          </a:bodyPr>
          <a:lstStyle/>
          <a:p>
            <a:pPr marL="0" indent="0" algn="ctr">
              <a:lnSpc>
                <a:spcPct val="200000"/>
              </a:lnSpc>
              <a:spcAft>
                <a:spcPts val="1200"/>
              </a:spcAft>
              <a:buNone/>
            </a:pPr>
            <a:r>
              <a:rPr lang="en-US" sz="3600" u="sng" dirty="0">
                <a:solidFill>
                  <a:schemeClr val="accent5">
                    <a:lumMod val="75000"/>
                  </a:schemeClr>
                </a:solidFill>
                <a:latin typeface="Arial Black" panose="020B0A04020102020204" pitchFamily="34" charset="0"/>
              </a:rPr>
              <a:t>Motivational interviewing</a:t>
            </a:r>
            <a:r>
              <a:rPr lang="en-US" sz="3600" dirty="0">
                <a:solidFill>
                  <a:schemeClr val="accent5">
                    <a:lumMod val="75000"/>
                  </a:schemeClr>
                </a:solidFill>
                <a:latin typeface="Arial Black" panose="020B0A04020102020204" pitchFamily="34" charset="0"/>
              </a:rPr>
              <a:t> </a:t>
            </a:r>
            <a:r>
              <a:rPr lang="en-US" sz="3600" dirty="0"/>
              <a:t>is a </a:t>
            </a:r>
            <a:r>
              <a:rPr lang="en-US" sz="3600" dirty="0">
                <a:solidFill>
                  <a:srgbClr val="0070C0"/>
                </a:solidFill>
                <a:latin typeface="Bradley Hand ITC" panose="03070402050302030203" pitchFamily="66" charset="0"/>
              </a:rPr>
              <a:t>collaborative</a:t>
            </a:r>
            <a:r>
              <a:rPr lang="en-US" sz="3600" dirty="0"/>
              <a:t> conversation style for </a:t>
            </a:r>
            <a:r>
              <a:rPr lang="en-US" sz="3600" b="1" dirty="0">
                <a:solidFill>
                  <a:srgbClr val="FF0000"/>
                </a:solidFill>
              </a:rPr>
              <a:t>strengthening</a:t>
            </a:r>
            <a:r>
              <a:rPr lang="en-US" sz="3600" dirty="0"/>
              <a:t> a person’s </a:t>
            </a:r>
            <a:r>
              <a:rPr lang="en-US" sz="3600" dirty="0">
                <a:solidFill>
                  <a:srgbClr val="00B050"/>
                </a:solidFill>
                <a:latin typeface="Bauhaus 93" panose="04030905020B02020C02" pitchFamily="82" charset="0"/>
              </a:rPr>
              <a:t>own motivation </a:t>
            </a:r>
            <a:r>
              <a:rPr lang="en-US" sz="3600" dirty="0"/>
              <a:t>and </a:t>
            </a:r>
            <a:r>
              <a:rPr lang="en-US" sz="3600" dirty="0">
                <a:solidFill>
                  <a:schemeClr val="accent1">
                    <a:lumMod val="75000"/>
                  </a:schemeClr>
                </a:solidFill>
                <a:latin typeface="Bodoni MT Black" panose="02070A03080606020203" pitchFamily="18" charset="0"/>
              </a:rPr>
              <a:t>commitment to change.</a:t>
            </a:r>
          </a:p>
          <a:p>
            <a:pPr marL="0" indent="0" algn="ctr">
              <a:lnSpc>
                <a:spcPct val="200000"/>
              </a:lnSpc>
              <a:spcAft>
                <a:spcPts val="1200"/>
              </a:spcAft>
              <a:buNone/>
            </a:pPr>
            <a:endParaRPr lang="en-US" sz="3600" dirty="0">
              <a:solidFill>
                <a:srgbClr val="FF0000"/>
              </a:solidFill>
              <a:latin typeface="Freestyle Script" panose="030804020302050B0404" pitchFamily="66" charset="0"/>
            </a:endParaRPr>
          </a:p>
        </p:txBody>
      </p:sp>
    </p:spTree>
    <p:extLst>
      <p:ext uri="{BB962C8B-B14F-4D97-AF65-F5344CB8AC3E}">
        <p14:creationId xmlns:p14="http://schemas.microsoft.com/office/powerpoint/2010/main" val="3091440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Spirit of MI</a:t>
            </a:r>
          </a:p>
        </p:txBody>
      </p:sp>
      <p:pic>
        <p:nvPicPr>
          <p:cNvPr id="7170"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136107" y="1846263"/>
            <a:ext cx="3980111"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023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 is directive</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13</a:t>
            </a:fld>
            <a:endParaRPr lang="en-US" dirty="0"/>
          </a:p>
        </p:txBody>
      </p:sp>
      <p:pic>
        <p:nvPicPr>
          <p:cNvPr id="5" name="Picture 4"/>
          <p:cNvPicPr>
            <a:picLocks noChangeAspect="1"/>
          </p:cNvPicPr>
          <p:nvPr/>
        </p:nvPicPr>
        <p:blipFill rotWithShape="1">
          <a:blip r:embed="rId3"/>
          <a:srcRect l="51148" t="22541" r="13973" b="18737"/>
          <a:stretch/>
        </p:blipFill>
        <p:spPr>
          <a:xfrm>
            <a:off x="2052401" y="2018741"/>
            <a:ext cx="3968886" cy="3756769"/>
          </a:xfrm>
          <a:prstGeom prst="rect">
            <a:avLst/>
          </a:prstGeom>
        </p:spPr>
      </p:pic>
      <p:sp>
        <p:nvSpPr>
          <p:cNvPr id="6" name="Left Arrow 5"/>
          <p:cNvSpPr/>
          <p:nvPr/>
        </p:nvSpPr>
        <p:spPr>
          <a:xfrm rot="9571554">
            <a:off x="2022022" y="2235161"/>
            <a:ext cx="1778217" cy="74308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21796" y="2424934"/>
            <a:ext cx="2399223" cy="707886"/>
          </a:xfrm>
          <a:prstGeom prst="rect">
            <a:avLst/>
          </a:prstGeom>
          <a:noFill/>
        </p:spPr>
        <p:txBody>
          <a:bodyPr wrap="square" rtlCol="0">
            <a:spAutoFit/>
          </a:bodyPr>
          <a:lstStyle/>
          <a:p>
            <a:r>
              <a:rPr lang="en-US" sz="4000" dirty="0">
                <a:latin typeface="Arial Black" panose="020B0A04020102020204" pitchFamily="34" charset="0"/>
              </a:rPr>
              <a:t>Start</a:t>
            </a:r>
          </a:p>
        </p:txBody>
      </p:sp>
      <p:sp>
        <p:nvSpPr>
          <p:cNvPr id="8" name="TextBox 7"/>
          <p:cNvSpPr txBox="1"/>
          <p:nvPr/>
        </p:nvSpPr>
        <p:spPr>
          <a:xfrm>
            <a:off x="5852931" y="5349005"/>
            <a:ext cx="1503631" cy="707886"/>
          </a:xfrm>
          <a:prstGeom prst="rect">
            <a:avLst/>
          </a:prstGeom>
          <a:noFill/>
        </p:spPr>
        <p:txBody>
          <a:bodyPr wrap="square" rtlCol="0">
            <a:spAutoFit/>
          </a:bodyPr>
          <a:lstStyle/>
          <a:p>
            <a:r>
              <a:rPr lang="en-US" sz="4000" dirty="0">
                <a:latin typeface="Arial Black" panose="020B0A04020102020204" pitchFamily="34" charset="0"/>
              </a:rPr>
              <a:t>End</a:t>
            </a:r>
          </a:p>
        </p:txBody>
      </p:sp>
      <p:sp>
        <p:nvSpPr>
          <p:cNvPr id="9" name="Left Arrow 8"/>
          <p:cNvSpPr/>
          <p:nvPr/>
        </p:nvSpPr>
        <p:spPr>
          <a:xfrm rot="527837">
            <a:off x="4028350" y="5218567"/>
            <a:ext cx="1778217" cy="74308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965004" y="3391486"/>
            <a:ext cx="3385226" cy="584775"/>
          </a:xfrm>
          <a:prstGeom prst="rect">
            <a:avLst/>
          </a:prstGeom>
          <a:noFill/>
        </p:spPr>
        <p:txBody>
          <a:bodyPr wrap="square" rtlCol="0">
            <a:spAutoFit/>
          </a:bodyPr>
          <a:lstStyle/>
          <a:p>
            <a:r>
              <a:rPr lang="en-US" sz="3200" dirty="0"/>
              <a:t>Outcome is change</a:t>
            </a:r>
          </a:p>
        </p:txBody>
      </p:sp>
    </p:spTree>
    <p:extLst>
      <p:ext uri="{BB962C8B-B14F-4D97-AF65-F5344CB8AC3E}">
        <p14:creationId xmlns:p14="http://schemas.microsoft.com/office/powerpoint/2010/main" val="127082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stages of ch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709" y="0"/>
            <a:ext cx="4521897" cy="6272463"/>
          </a:xfrm>
          <a:prstGeom prst="rect">
            <a:avLst/>
          </a:prstGeom>
          <a:noFill/>
          <a:extLst>
            <a:ext uri="{909E8E84-426E-40DD-AFC4-6F175D3DCCD1}">
              <a14:hiddenFill xmlns:a14="http://schemas.microsoft.com/office/drawing/2010/main">
                <a:solidFill>
                  <a:srgbClr val="FFFFFF"/>
                </a:solidFill>
              </a14:hiddenFill>
            </a:ext>
          </a:extLst>
        </p:spPr>
      </p:pic>
      <p:sp>
        <p:nvSpPr>
          <p:cNvPr id="3" name="Double Brace 2"/>
          <p:cNvSpPr/>
          <p:nvPr/>
        </p:nvSpPr>
        <p:spPr>
          <a:xfrm>
            <a:off x="1418897" y="1190296"/>
            <a:ext cx="2467303" cy="1808085"/>
          </a:xfrm>
          <a:prstGeom prst="bracePair">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4" name="Equal 3"/>
          <p:cNvSpPr/>
          <p:nvPr/>
        </p:nvSpPr>
        <p:spPr>
          <a:xfrm>
            <a:off x="4214465" y="1498273"/>
            <a:ext cx="1990975" cy="119213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5" name="TextBox 4"/>
          <p:cNvSpPr txBox="1"/>
          <p:nvPr/>
        </p:nvSpPr>
        <p:spPr>
          <a:xfrm>
            <a:off x="6581368" y="1740395"/>
            <a:ext cx="346621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Segoe UI"/>
                <a:ea typeface="+mn-ea"/>
                <a:cs typeface="+mn-cs"/>
              </a:rPr>
              <a:t>Ambivalence</a:t>
            </a:r>
          </a:p>
        </p:txBody>
      </p:sp>
      <p:sp>
        <p:nvSpPr>
          <p:cNvPr id="6" name="Content Placeholder 2"/>
          <p:cNvSpPr txBox="1">
            <a:spLocks/>
          </p:cNvSpPr>
          <p:nvPr/>
        </p:nvSpPr>
        <p:spPr>
          <a:xfrm>
            <a:off x="4864388" y="3028665"/>
            <a:ext cx="6103089" cy="3530009"/>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75D1FF"/>
              </a:buClr>
              <a:buSzTx/>
              <a:buFont typeface="Wingdings 2" pitchFamily="18" charset="2"/>
              <a:buChar char=""/>
              <a:tabLst/>
              <a:defRPr/>
            </a:pPr>
            <a:r>
              <a:rPr kumimoji="0" lang="en-US" sz="2800" b="0" i="0" u="none" strike="noStrike" kern="1200" cap="none" spc="0" normalizeH="0" baseline="0" noProof="0" dirty="0">
                <a:ln>
                  <a:noFill/>
                </a:ln>
                <a:solidFill>
                  <a:srgbClr val="000000">
                    <a:lumMod val="65000"/>
                    <a:lumOff val="35000"/>
                  </a:srgbClr>
                </a:solidFill>
                <a:effectLst/>
                <a:uLnTx/>
                <a:uFillTx/>
                <a:latin typeface="Segoe UI"/>
                <a:ea typeface="+mn-ea"/>
                <a:cs typeface="+mn-cs"/>
              </a:rPr>
              <a:t>Ambivalence is . . . </a:t>
            </a:r>
          </a:p>
          <a:p>
            <a:pPr marL="0" marR="0" lvl="0" indent="0" algn="ctr" defTabSz="914400" rtl="0" eaLnBrk="1" fontAlgn="auto" latinLnBrk="0" hangingPunct="1">
              <a:lnSpc>
                <a:spcPct val="90000"/>
              </a:lnSpc>
              <a:spcBef>
                <a:spcPts val="1200"/>
              </a:spcBef>
              <a:spcAft>
                <a:spcPts val="0"/>
              </a:spcAft>
              <a:buClr>
                <a:srgbClr val="75D1FF"/>
              </a:buClr>
              <a:buSzTx/>
              <a:buFont typeface="Wingdings 2" pitchFamily="18" charset="2"/>
              <a:buNone/>
              <a:tabLst/>
              <a:defRPr/>
            </a:pPr>
            <a:r>
              <a:rPr kumimoji="0" lang="en-US" sz="2400" b="0" i="1" u="none" strike="noStrike" kern="1200" cap="none" spc="0" normalizeH="0" baseline="0" noProof="0" dirty="0">
                <a:ln>
                  <a:noFill/>
                </a:ln>
                <a:solidFill>
                  <a:srgbClr val="FF0000"/>
                </a:solidFill>
                <a:effectLst/>
                <a:uLnTx/>
                <a:uFillTx/>
                <a:latin typeface="Segoe UI"/>
                <a:ea typeface="+mn-ea"/>
                <a:cs typeface="+mn-cs"/>
              </a:rPr>
              <a:t>simultaneously wanting and not wanting something or wanting two incompatible things</a:t>
            </a:r>
          </a:p>
          <a:p>
            <a:pPr marL="0" marR="0" lvl="0" indent="0" algn="ctr" defTabSz="914400" rtl="0" eaLnBrk="1" fontAlgn="auto" latinLnBrk="0" hangingPunct="1">
              <a:lnSpc>
                <a:spcPct val="90000"/>
              </a:lnSpc>
              <a:spcBef>
                <a:spcPts val="1200"/>
              </a:spcBef>
              <a:spcAft>
                <a:spcPts val="0"/>
              </a:spcAft>
              <a:buClr>
                <a:srgbClr val="75D1FF"/>
              </a:buClr>
              <a:buSzTx/>
              <a:buFont typeface="Wingdings 2" pitchFamily="18" charset="2"/>
              <a:buNone/>
              <a:tabLst/>
              <a:defRPr/>
            </a:pPr>
            <a:endParaRPr kumimoji="0" lang="en-US" sz="2400" b="0" i="1" u="none" strike="noStrike" kern="1200" cap="none" spc="0" normalizeH="0" baseline="0" noProof="0" dirty="0">
              <a:ln>
                <a:noFill/>
              </a:ln>
              <a:solidFill>
                <a:srgbClr val="FF0000"/>
              </a:solidFill>
              <a:effectLst/>
              <a:uLnTx/>
              <a:uFillTx/>
              <a:latin typeface="Segoe UI"/>
              <a:ea typeface="+mn-ea"/>
              <a:cs typeface="+mn-cs"/>
            </a:endParaRPr>
          </a:p>
          <a:p>
            <a:pPr marL="0" marR="0" lvl="0" indent="0" algn="ctr" defTabSz="914400" rtl="0" eaLnBrk="1" fontAlgn="auto" latinLnBrk="0" hangingPunct="1">
              <a:lnSpc>
                <a:spcPct val="90000"/>
              </a:lnSpc>
              <a:spcBef>
                <a:spcPts val="1200"/>
              </a:spcBef>
              <a:spcAft>
                <a:spcPts val="0"/>
              </a:spcAft>
              <a:buClr>
                <a:srgbClr val="75D1FF"/>
              </a:buClr>
              <a:buSzTx/>
              <a:buFont typeface="Wingdings 2" pitchFamily="18" charset="2"/>
              <a:buNone/>
              <a:tabLst/>
              <a:defRPr/>
            </a:pPr>
            <a:r>
              <a:rPr kumimoji="0" lang="en-US" sz="2400" b="1" i="0" u="none" strike="noStrike" kern="1200" cap="none" spc="0" normalizeH="0" baseline="0" noProof="0" dirty="0">
                <a:ln>
                  <a:noFill/>
                </a:ln>
                <a:solidFill>
                  <a:srgbClr val="000000">
                    <a:lumMod val="65000"/>
                    <a:lumOff val="35000"/>
                  </a:srgbClr>
                </a:solidFill>
                <a:effectLst/>
                <a:uLnTx/>
                <a:uFillTx/>
                <a:latin typeface="Segoe UI"/>
                <a:ea typeface="+mn-ea"/>
                <a:cs typeface="+mn-cs"/>
              </a:rPr>
              <a:t>A normal part of change</a:t>
            </a:r>
          </a:p>
          <a:p>
            <a:pPr marL="182880" marR="0" lvl="0" indent="-182880" algn="ctr" defTabSz="914400" rtl="0" eaLnBrk="1" fontAlgn="auto" latinLnBrk="0" hangingPunct="1">
              <a:lnSpc>
                <a:spcPct val="90000"/>
              </a:lnSpc>
              <a:spcBef>
                <a:spcPts val="1200"/>
              </a:spcBef>
              <a:spcAft>
                <a:spcPts val="0"/>
              </a:spcAft>
              <a:buClr>
                <a:srgbClr val="75D1FF"/>
              </a:buClr>
              <a:buSzTx/>
              <a:buFont typeface="Wingdings 2" pitchFamily="18" charset="2"/>
              <a:buChar char=""/>
              <a:tabLst/>
              <a:defRPr/>
            </a:pPr>
            <a:endParaRPr kumimoji="0" lang="en-US" sz="2400" b="0" i="0" u="none" strike="noStrike" kern="1200" cap="none" spc="0" normalizeH="0" baseline="0" noProof="0" dirty="0">
              <a:ln>
                <a:noFill/>
              </a:ln>
              <a:solidFill>
                <a:srgbClr val="000000">
                  <a:lumMod val="65000"/>
                  <a:lumOff val="35000"/>
                </a:srgbClr>
              </a:solidFill>
              <a:effectLst/>
              <a:uLnTx/>
              <a:uFillTx/>
              <a:latin typeface="Segoe UI"/>
              <a:ea typeface="+mn-ea"/>
              <a:cs typeface="+mn-cs"/>
            </a:endParaRPr>
          </a:p>
        </p:txBody>
      </p:sp>
    </p:spTree>
    <p:extLst>
      <p:ext uri="{BB962C8B-B14F-4D97-AF65-F5344CB8AC3E}">
        <p14:creationId xmlns:p14="http://schemas.microsoft.com/office/powerpoint/2010/main" val="75145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People who are ambivalent</a:t>
            </a:r>
          </a:p>
        </p:txBody>
      </p:sp>
      <p:sp>
        <p:nvSpPr>
          <p:cNvPr id="3" name="Content Placeholder 2"/>
          <p:cNvSpPr>
            <a:spLocks noGrp="1"/>
          </p:cNvSpPr>
          <p:nvPr>
            <p:ph idx="1"/>
          </p:nvPr>
        </p:nvSpPr>
        <p:spPr/>
        <p:txBody>
          <a:bodyPr>
            <a:normAutofit/>
          </a:bodyPr>
          <a:lstStyle/>
          <a:p>
            <a:r>
              <a:rPr lang="en-US" sz="3200" dirty="0"/>
              <a:t>Can describe the merits of making the change</a:t>
            </a:r>
          </a:p>
          <a:p>
            <a:r>
              <a:rPr lang="en-US" sz="3200" dirty="0"/>
              <a:t>Are well aware of the downside of their behavior</a:t>
            </a:r>
          </a:p>
          <a:p>
            <a:r>
              <a:rPr lang="en-US" sz="3200" dirty="0"/>
              <a:t>Still have motives that conflict with “doing the right thing”</a:t>
            </a:r>
          </a:p>
          <a:p>
            <a:endParaRPr lang="en-US" sz="32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15</a:t>
            </a:fld>
            <a:endParaRPr lang="en-US" dirty="0"/>
          </a:p>
        </p:txBody>
      </p:sp>
      <p:sp>
        <p:nvSpPr>
          <p:cNvPr id="5" name="TextBox 4"/>
          <p:cNvSpPr txBox="1"/>
          <p:nvPr/>
        </p:nvSpPr>
        <p:spPr>
          <a:xfrm>
            <a:off x="1217421" y="4317563"/>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FF0000"/>
                </a:solidFill>
                <a:effectLst/>
                <a:uLnTx/>
                <a:uFillTx/>
                <a:latin typeface="Segoe UI"/>
                <a:ea typeface="+mn-ea"/>
                <a:cs typeface="+mn-cs"/>
              </a:rPr>
              <a:t>The most common place to get stuck is ambivalence.</a:t>
            </a:r>
          </a:p>
        </p:txBody>
      </p:sp>
    </p:spTree>
    <p:extLst>
      <p:ext uri="{BB962C8B-B14F-4D97-AF65-F5344CB8AC3E}">
        <p14:creationId xmlns:p14="http://schemas.microsoft.com/office/powerpoint/2010/main" val="2719210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AE1514C-5E56-4738-A1FF-4B1CFD2A3E36}" type="slidenum">
              <a:rPr lang="en-US" smtClean="0"/>
              <a:t>16</a:t>
            </a:fld>
            <a:endParaRPr lang="en-US"/>
          </a:p>
        </p:txBody>
      </p:sp>
      <p:pic>
        <p:nvPicPr>
          <p:cNvPr id="3" name="Picture 10" descr="Image result for diabetes motivational interviewing"/>
          <p:cNvPicPr>
            <a:picLocks noChangeAspect="1" noChangeArrowheads="1"/>
          </p:cNvPicPr>
          <p:nvPr/>
        </p:nvPicPr>
        <p:blipFill rotWithShape="1">
          <a:blip r:embed="rId3">
            <a:extLst>
              <a:ext uri="{28A0092B-C50C-407E-A947-70E740481C1C}">
                <a14:useLocalDpi xmlns:a14="http://schemas.microsoft.com/office/drawing/2010/main" val="0"/>
              </a:ext>
            </a:extLst>
          </a:blip>
          <a:srcRect l="30451" t="11340" r="28164"/>
          <a:stretch/>
        </p:blipFill>
        <p:spPr bwMode="auto">
          <a:xfrm>
            <a:off x="4485987" y="1715434"/>
            <a:ext cx="2317532" cy="2792770"/>
          </a:xfrm>
          <a:prstGeom prst="rect">
            <a:avLst/>
          </a:prstGeom>
          <a:noFill/>
          <a:ln w="22225" cmpd="sng">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52263" y="4873964"/>
            <a:ext cx="9760688" cy="535531"/>
          </a:xfrm>
          <a:prstGeom prst="rect">
            <a:avLst/>
          </a:prstGeom>
          <a:noFill/>
        </p:spPr>
        <p:txBody>
          <a:bodyPr wrap="square" rtlCol="0">
            <a:spAutoFit/>
          </a:bodyPr>
          <a:lstStyle/>
          <a:p>
            <a:pPr lvl="0" algn="ctr" defTabSz="914400">
              <a:lnSpc>
                <a:spcPct val="90000"/>
              </a:lnSpc>
              <a:spcBef>
                <a:spcPts val="1200"/>
              </a:spcBef>
              <a:buClr>
                <a:srgbClr val="75D1FF"/>
              </a:buClr>
              <a:defRPr/>
            </a:pPr>
            <a:r>
              <a:rPr lang="en-US" sz="3200" i="1" dirty="0">
                <a:solidFill>
                  <a:srgbClr val="FF0000"/>
                </a:solidFill>
                <a:latin typeface="Arial" panose="020B0604020202020204" pitchFamily="34" charset="0"/>
                <a:cs typeface="Arial" panose="020B0604020202020204" pitchFamily="34" charset="0"/>
              </a:rPr>
              <a:t>the change within them</a:t>
            </a:r>
          </a:p>
        </p:txBody>
      </p:sp>
      <p:sp>
        <p:nvSpPr>
          <p:cNvPr id="5" name="TextBox 4"/>
          <p:cNvSpPr txBox="1"/>
          <p:nvPr/>
        </p:nvSpPr>
        <p:spPr>
          <a:xfrm>
            <a:off x="852263" y="736705"/>
            <a:ext cx="9760688" cy="535531"/>
          </a:xfrm>
          <a:prstGeom prst="rect">
            <a:avLst/>
          </a:prstGeom>
          <a:noFill/>
        </p:spPr>
        <p:txBody>
          <a:bodyPr wrap="square" rtlCol="0">
            <a:spAutoFit/>
          </a:bodyPr>
          <a:lstStyle/>
          <a:p>
            <a:pPr lvl="0" algn="ctr" defTabSz="914400">
              <a:lnSpc>
                <a:spcPct val="90000"/>
              </a:lnSpc>
              <a:spcBef>
                <a:spcPts val="1200"/>
              </a:spcBef>
              <a:buClr>
                <a:srgbClr val="75D1FF"/>
              </a:buClr>
              <a:defRPr/>
            </a:pPr>
            <a:r>
              <a:rPr lang="en-US" sz="3200" i="1" dirty="0">
                <a:solidFill>
                  <a:srgbClr val="FF0000"/>
                </a:solidFill>
                <a:latin typeface="Arial" panose="020B0604020202020204" pitchFamily="34" charset="0"/>
                <a:cs typeface="Arial" panose="020B0604020202020204" pitchFamily="34" charset="0"/>
              </a:rPr>
              <a:t>People already have the arguments </a:t>
            </a:r>
          </a:p>
        </p:txBody>
      </p:sp>
      <p:sp>
        <p:nvSpPr>
          <p:cNvPr id="6" name="TextBox 5"/>
          <p:cNvSpPr txBox="1"/>
          <p:nvPr/>
        </p:nvSpPr>
        <p:spPr>
          <a:xfrm>
            <a:off x="2065468" y="2603351"/>
            <a:ext cx="1452283" cy="646331"/>
          </a:xfrm>
          <a:prstGeom prst="rect">
            <a:avLst/>
          </a:prstGeom>
          <a:noFill/>
        </p:spPr>
        <p:txBody>
          <a:bodyPr wrap="square" rtlCol="0">
            <a:spAutoFit/>
          </a:bodyPr>
          <a:lstStyle/>
          <a:p>
            <a:r>
              <a:rPr lang="en-US" sz="3600" b="1" i="1" dirty="0">
                <a:latin typeface="Arial" panose="020B0604020202020204" pitchFamily="34" charset="0"/>
                <a:cs typeface="Arial" panose="020B0604020202020204" pitchFamily="34" charset="0"/>
              </a:rPr>
              <a:t>FOR </a:t>
            </a:r>
            <a:endParaRPr lang="en-US" sz="3600" b="1" dirty="0"/>
          </a:p>
        </p:txBody>
      </p:sp>
      <p:sp>
        <p:nvSpPr>
          <p:cNvPr id="7" name="TextBox 6"/>
          <p:cNvSpPr txBox="1"/>
          <p:nvPr/>
        </p:nvSpPr>
        <p:spPr>
          <a:xfrm>
            <a:off x="7771755" y="2724395"/>
            <a:ext cx="2329676" cy="646331"/>
          </a:xfrm>
          <a:prstGeom prst="rect">
            <a:avLst/>
          </a:prstGeom>
          <a:noFill/>
        </p:spPr>
        <p:txBody>
          <a:bodyPr wrap="square" rtlCol="0">
            <a:spAutoFit/>
          </a:bodyPr>
          <a:lstStyle/>
          <a:p>
            <a:r>
              <a:rPr lang="en-US" sz="3600" b="1" i="1" dirty="0">
                <a:latin typeface="Arial" panose="020B0604020202020204" pitchFamily="34" charset="0"/>
                <a:cs typeface="Arial" panose="020B0604020202020204" pitchFamily="34" charset="0"/>
              </a:rPr>
              <a:t>AGAINST </a:t>
            </a:r>
            <a:endParaRPr lang="en-US" sz="3600" b="1" dirty="0"/>
          </a:p>
        </p:txBody>
      </p:sp>
    </p:spTree>
    <p:extLst>
      <p:ext uri="{BB962C8B-B14F-4D97-AF65-F5344CB8AC3E}">
        <p14:creationId xmlns:p14="http://schemas.microsoft.com/office/powerpoint/2010/main" val="2831058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AE1514C-5E56-4738-A1FF-4B1CFD2A3E36}" type="slidenum">
              <a:rPr lang="en-US" smtClean="0"/>
              <a:t>17</a:t>
            </a:fld>
            <a:endParaRPr lang="en-US"/>
          </a:p>
        </p:txBody>
      </p:sp>
      <p:sp>
        <p:nvSpPr>
          <p:cNvPr id="3" name="Rectangle 2"/>
          <p:cNvSpPr/>
          <p:nvPr/>
        </p:nvSpPr>
        <p:spPr>
          <a:xfrm>
            <a:off x="5022022" y="4720364"/>
            <a:ext cx="5417323" cy="954107"/>
          </a:xfrm>
          <a:prstGeom prst="rect">
            <a:avLst/>
          </a:prstGeom>
        </p:spPr>
        <p:txBody>
          <a:bodyPr wrap="square">
            <a:spAutoFit/>
          </a:bodyPr>
          <a:lstStyle/>
          <a:p>
            <a:pPr algn="ctr"/>
            <a:r>
              <a:rPr lang="en-US" sz="2800" i="1" dirty="0">
                <a:solidFill>
                  <a:srgbClr val="FF0000"/>
                </a:solidFill>
              </a:rPr>
              <a:t>People are persuaded by what they hear themselves say</a:t>
            </a:r>
          </a:p>
        </p:txBody>
      </p:sp>
      <p:pic>
        <p:nvPicPr>
          <p:cNvPr id="1032" name="Picture 8" descr="Image result for balance sc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9944" y="824127"/>
            <a:ext cx="4109421" cy="35515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431422"/>
            <a:ext cx="3266738" cy="954107"/>
          </a:xfrm>
          <a:prstGeom prst="rect">
            <a:avLst/>
          </a:prstGeom>
          <a:noFill/>
        </p:spPr>
        <p:txBody>
          <a:bodyPr wrap="square" rtlCol="0">
            <a:spAutoFit/>
          </a:bodyPr>
          <a:lstStyle/>
          <a:p>
            <a:pPr algn="ctr"/>
            <a:r>
              <a:rPr lang="en-US" sz="2800" dirty="0"/>
              <a:t>Clinician sides with change</a:t>
            </a:r>
          </a:p>
        </p:txBody>
      </p:sp>
      <p:sp>
        <p:nvSpPr>
          <p:cNvPr id="9" name="TextBox 8"/>
          <p:cNvSpPr txBox="1"/>
          <p:nvPr/>
        </p:nvSpPr>
        <p:spPr>
          <a:xfrm>
            <a:off x="6216127" y="2122872"/>
            <a:ext cx="3376108" cy="954107"/>
          </a:xfrm>
          <a:prstGeom prst="rect">
            <a:avLst/>
          </a:prstGeom>
          <a:noFill/>
        </p:spPr>
        <p:txBody>
          <a:bodyPr wrap="square" rtlCol="0">
            <a:spAutoFit/>
          </a:bodyPr>
          <a:lstStyle/>
          <a:p>
            <a:pPr algn="ctr"/>
            <a:r>
              <a:rPr lang="en-US" sz="2800" dirty="0"/>
              <a:t>Patient argues the other side</a:t>
            </a:r>
          </a:p>
        </p:txBody>
      </p:sp>
      <p:sp>
        <p:nvSpPr>
          <p:cNvPr id="13" name="Right Arrow 12"/>
          <p:cNvSpPr/>
          <p:nvPr/>
        </p:nvSpPr>
        <p:spPr>
          <a:xfrm>
            <a:off x="5022022" y="5674473"/>
            <a:ext cx="1459458" cy="60081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7096460" y="5674472"/>
            <a:ext cx="1459458" cy="60081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9170898" y="5674471"/>
            <a:ext cx="1459458" cy="60081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761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3"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04800" y="1906621"/>
            <a:ext cx="11658600" cy="3735422"/>
          </a:xfrm>
        </p:spPr>
        <p:txBody>
          <a:bodyPr>
            <a:normAutofit/>
          </a:bodyPr>
          <a:lstStyle/>
          <a:p>
            <a:pPr marL="0" lvl="0" indent="0">
              <a:lnSpc>
                <a:spcPct val="100000"/>
              </a:lnSpc>
              <a:spcAft>
                <a:spcPts val="0"/>
              </a:spcAft>
              <a:buClrTx/>
              <a:buSzTx/>
              <a:buNone/>
              <a:defRPr/>
            </a:pPr>
            <a:r>
              <a:rPr lang="en-US" dirty="0"/>
              <a:t>MI is about arranging conversations so that people talk themselves into change, based on their own values and interests. </a:t>
            </a:r>
          </a:p>
          <a:p>
            <a:pPr marL="0" lvl="0" indent="0">
              <a:lnSpc>
                <a:spcPct val="100000"/>
              </a:lnSpc>
              <a:spcAft>
                <a:spcPts val="0"/>
              </a:spcAft>
              <a:buClrTx/>
              <a:buSzTx/>
              <a:buNone/>
              <a:defRPr/>
            </a:pPr>
            <a:endParaRPr lang="en-US" dirty="0"/>
          </a:p>
        </p:txBody>
      </p:sp>
    </p:spTree>
    <p:extLst>
      <p:ext uri="{BB962C8B-B14F-4D97-AF65-F5344CB8AC3E}">
        <p14:creationId xmlns:p14="http://schemas.microsoft.com/office/powerpoint/2010/main" val="3965276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of MI</a:t>
            </a:r>
          </a:p>
        </p:txBody>
      </p:sp>
      <p:pic>
        <p:nvPicPr>
          <p:cNvPr id="4" name="Picture 2" descr="Image result for the mi hill"/>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444346" y="1846263"/>
            <a:ext cx="5363633"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900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6"/>
          <p:cNvSpPr txBox="1">
            <a:spLocks/>
          </p:cNvSpPr>
          <p:nvPr/>
        </p:nvSpPr>
        <p:spPr>
          <a:xfrm>
            <a:off x="700944" y="2653444"/>
            <a:ext cx="2377440" cy="840230"/>
          </a:xfrm>
          <a:prstGeom prst="rect">
            <a:avLst/>
          </a:prstGeom>
        </p:spPr>
        <p:txBody>
          <a:bodyPr vert="horz" wrap="square" lIns="146304" tIns="45720" rIns="146304"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200" kern="1200">
                <a:solidFill>
                  <a:schemeClr val="tx1">
                    <a:lumMod val="75000"/>
                    <a:lumOff val="25000"/>
                  </a:schemeClr>
                </a:solidFill>
                <a:latin typeface="Segoe UI Semilight" panose="020B0402040204020203" pitchFamily="34" charset="0"/>
                <a:ea typeface="+mn-ea"/>
                <a:cs typeface="Segoe UI Semilight" panose="020B0402040204020203" pitchFamily="34" charset="0"/>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18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8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1"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1</a:t>
            </a:r>
          </a:p>
        </p:txBody>
      </p:sp>
      <p:sp>
        <p:nvSpPr>
          <p:cNvPr id="3" name="Content Placeholder 3"/>
          <p:cNvSpPr txBox="1">
            <a:spLocks/>
          </p:cNvSpPr>
          <p:nvPr/>
        </p:nvSpPr>
        <p:spPr>
          <a:xfrm>
            <a:off x="700944" y="3458335"/>
            <a:ext cx="2377440" cy="535531"/>
          </a:xfrm>
          <a:prstGeom prst="rect">
            <a:avLst/>
          </a:prstGeom>
        </p:spPr>
        <p:txBody>
          <a:bodyPr vert="horz" wrap="square" lIns="146304" tIns="45720" rIns="146304"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200" b="1" kern="120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200" kern="1200">
                <a:solidFill>
                  <a:schemeClr val="tx1">
                    <a:lumMod val="75000"/>
                    <a:lumOff val="25000"/>
                  </a:schemeClr>
                </a:solidFill>
                <a:latin typeface="Segoe UI Semilight" panose="020B0402040204020203" pitchFamily="34" charset="0"/>
                <a:ea typeface="+mn-ea"/>
                <a:cs typeface="Segoe UI Semilight" panose="020B0402040204020203" pitchFamily="34" charset="0"/>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18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8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gradFill>
                  <a:gsLst>
                    <a:gs pos="15000">
                      <a:srgbClr val="0074AF"/>
                    </a:gs>
                    <a:gs pos="47000">
                      <a:srgbClr val="0074AF"/>
                    </a:gs>
                  </a:gsLst>
                  <a:lin ang="5400000" scaled="1"/>
                </a:gradFill>
                <a:effectLst/>
                <a:uLnTx/>
                <a:uFillTx/>
                <a:latin typeface="Segoe UI Semilight" panose="020B0402040204020203" pitchFamily="34" charset="0"/>
                <a:ea typeface="+mn-ea"/>
                <a:cs typeface="Segoe UI Semilight" panose="020B0402040204020203" pitchFamily="34" charset="0"/>
              </a:rPr>
              <a:t>Assess</a:t>
            </a:r>
          </a:p>
        </p:txBody>
      </p:sp>
      <p:sp>
        <p:nvSpPr>
          <p:cNvPr id="4" name="Content Placeholder 47"/>
          <p:cNvSpPr txBox="1">
            <a:spLocks/>
          </p:cNvSpPr>
          <p:nvPr/>
        </p:nvSpPr>
        <p:spPr>
          <a:xfrm>
            <a:off x="3222169" y="2622301"/>
            <a:ext cx="2377440" cy="840230"/>
          </a:xfrm>
          <a:prstGeom prst="rect">
            <a:avLst/>
          </a:prstGeom>
        </p:spPr>
        <p:txBody>
          <a:bodyPr vert="horz" wrap="square" lIns="146304" tIns="45720" rIns="146304"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200" kern="1200">
                <a:solidFill>
                  <a:schemeClr val="tx1">
                    <a:lumMod val="75000"/>
                    <a:lumOff val="25000"/>
                  </a:schemeClr>
                </a:solidFill>
                <a:latin typeface="Segoe UI Semilight" panose="020B0402040204020203" pitchFamily="34" charset="0"/>
                <a:ea typeface="+mn-ea"/>
                <a:cs typeface="Segoe UI Semilight" panose="020B0402040204020203" pitchFamily="34" charset="0"/>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18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8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1"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2</a:t>
            </a:r>
          </a:p>
        </p:txBody>
      </p:sp>
      <p:sp>
        <p:nvSpPr>
          <p:cNvPr id="5" name="Content Placeholder 6"/>
          <p:cNvSpPr txBox="1">
            <a:spLocks/>
          </p:cNvSpPr>
          <p:nvPr/>
        </p:nvSpPr>
        <p:spPr>
          <a:xfrm>
            <a:off x="3364134" y="3507790"/>
            <a:ext cx="2377440" cy="978729"/>
          </a:xfrm>
          <a:prstGeom prst="rect">
            <a:avLst/>
          </a:prstGeom>
        </p:spPr>
        <p:txBody>
          <a:bodyPr vert="horz" wrap="square" lIns="146304" tIns="45720" rIns="146304"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200" b="1" kern="120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200" kern="1200">
                <a:solidFill>
                  <a:schemeClr val="tx1">
                    <a:lumMod val="75000"/>
                    <a:lumOff val="25000"/>
                  </a:schemeClr>
                </a:solidFill>
                <a:latin typeface="Segoe UI Semilight" panose="020B0402040204020203" pitchFamily="34" charset="0"/>
                <a:ea typeface="+mn-ea"/>
                <a:cs typeface="Segoe UI Semilight" panose="020B0402040204020203" pitchFamily="34" charset="0"/>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18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8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gradFill>
                  <a:gsLst>
                    <a:gs pos="15000">
                      <a:srgbClr val="0074AF"/>
                    </a:gs>
                    <a:gs pos="47000">
                      <a:srgbClr val="0074AF"/>
                    </a:gs>
                  </a:gsLst>
                  <a:lin ang="5400000" scaled="1"/>
                </a:gradFill>
                <a:effectLst/>
                <a:uLnTx/>
                <a:uFillTx/>
                <a:latin typeface="Segoe UI Semilight" panose="020B0402040204020203" pitchFamily="34" charset="0"/>
                <a:ea typeface="+mn-ea"/>
                <a:cs typeface="Segoe UI Semilight" panose="020B0402040204020203" pitchFamily="34" charset="0"/>
              </a:rPr>
              <a:t>Find the problem</a:t>
            </a:r>
          </a:p>
        </p:txBody>
      </p:sp>
      <p:sp>
        <p:nvSpPr>
          <p:cNvPr id="6" name="Content Placeholder 48"/>
          <p:cNvSpPr txBox="1">
            <a:spLocks/>
          </p:cNvSpPr>
          <p:nvPr/>
        </p:nvSpPr>
        <p:spPr>
          <a:xfrm>
            <a:off x="5938937" y="2577396"/>
            <a:ext cx="2377440" cy="840230"/>
          </a:xfrm>
          <a:prstGeom prst="rect">
            <a:avLst/>
          </a:prstGeom>
        </p:spPr>
        <p:txBody>
          <a:bodyPr vert="horz" wrap="square" lIns="146304" tIns="45720" rIns="146304"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1"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3</a:t>
            </a:r>
          </a:p>
        </p:txBody>
      </p:sp>
      <p:sp>
        <p:nvSpPr>
          <p:cNvPr id="8" name="Content Placeholder 49"/>
          <p:cNvSpPr txBox="1">
            <a:spLocks/>
          </p:cNvSpPr>
          <p:nvPr/>
        </p:nvSpPr>
        <p:spPr>
          <a:xfrm>
            <a:off x="8472683" y="2597751"/>
            <a:ext cx="2377440" cy="840230"/>
          </a:xfrm>
          <a:prstGeom prst="rect">
            <a:avLst/>
          </a:prstGeom>
        </p:spPr>
        <p:txBody>
          <a:bodyPr vert="horz" wrap="square" lIns="146304" tIns="45720" rIns="146304"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1"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4</a:t>
            </a:r>
          </a:p>
        </p:txBody>
      </p:sp>
      <p:sp>
        <p:nvSpPr>
          <p:cNvPr id="9" name="Content Placeholder 7"/>
          <p:cNvSpPr txBox="1">
            <a:spLocks/>
          </p:cNvSpPr>
          <p:nvPr/>
        </p:nvSpPr>
        <p:spPr>
          <a:xfrm>
            <a:off x="6027324" y="3480850"/>
            <a:ext cx="2377440" cy="1411669"/>
          </a:xfrm>
          <a:prstGeom prst="rect">
            <a:avLst/>
          </a:prstGeom>
        </p:spPr>
        <p:txBody>
          <a:bodyPr vert="horz" wrap="square" lIns="146304" tIns="45720" rIns="146304"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200" b="1" kern="120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200" kern="1200">
                <a:solidFill>
                  <a:schemeClr val="tx1">
                    <a:lumMod val="75000"/>
                    <a:lumOff val="25000"/>
                  </a:schemeClr>
                </a:solidFill>
                <a:latin typeface="Segoe UI Semilight" panose="020B0402040204020203" pitchFamily="34" charset="0"/>
                <a:ea typeface="+mn-ea"/>
                <a:cs typeface="Segoe UI Semilight" panose="020B0402040204020203" pitchFamily="34" charset="0"/>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18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8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gradFill>
                  <a:gsLst>
                    <a:gs pos="15000">
                      <a:srgbClr val="0074AF"/>
                    </a:gs>
                    <a:gs pos="47000">
                      <a:srgbClr val="0074AF"/>
                    </a:gs>
                  </a:gsLst>
                  <a:lin ang="5400000" scaled="1"/>
                </a:gradFill>
                <a:effectLst/>
                <a:uLnTx/>
                <a:uFillTx/>
                <a:latin typeface="Segoe UI Semilight" panose="020B0402040204020203" pitchFamily="34" charset="0"/>
                <a:ea typeface="+mn-ea"/>
                <a:cs typeface="Segoe UI Semilight" panose="020B0402040204020203" pitchFamily="34" charset="0"/>
              </a:rPr>
              <a:t>Offer solutions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1" i="0" u="none" strike="noStrike" kern="1200" cap="none" spc="0" normalizeH="0" baseline="0" noProof="0" dirty="0">
              <a:ln>
                <a:noFill/>
              </a:ln>
              <a:gradFill>
                <a:gsLst>
                  <a:gs pos="15000">
                    <a:srgbClr val="0074AF"/>
                  </a:gs>
                  <a:gs pos="47000">
                    <a:srgbClr val="0074AF"/>
                  </a:gs>
                </a:gsLst>
                <a:lin ang="5400000" scaled="1"/>
              </a:gradFill>
              <a:effectLst/>
              <a:uLnTx/>
              <a:uFillTx/>
              <a:latin typeface="Segoe UI Semilight" panose="020B0402040204020203" pitchFamily="34" charset="0"/>
              <a:ea typeface="+mn-ea"/>
              <a:cs typeface="Segoe UI Semilight" panose="020B0402040204020203" pitchFamily="34" charset="0"/>
            </a:endParaRPr>
          </a:p>
        </p:txBody>
      </p:sp>
      <p:sp>
        <p:nvSpPr>
          <p:cNvPr id="10" name="Content Placeholder 8"/>
          <p:cNvSpPr txBox="1">
            <a:spLocks/>
          </p:cNvSpPr>
          <p:nvPr/>
        </p:nvSpPr>
        <p:spPr>
          <a:xfrm>
            <a:off x="8511920" y="3458335"/>
            <a:ext cx="2377440" cy="2298065"/>
          </a:xfrm>
          <a:prstGeom prst="rect">
            <a:avLst/>
          </a:prstGeom>
        </p:spPr>
        <p:txBody>
          <a:bodyPr vert="horz" wrap="square" lIns="146304" tIns="45720" rIns="146304"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200" b="1" kern="120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200" kern="1200">
                <a:solidFill>
                  <a:schemeClr val="tx1">
                    <a:lumMod val="75000"/>
                    <a:lumOff val="25000"/>
                  </a:schemeClr>
                </a:solidFill>
                <a:latin typeface="Segoe UI Semilight" panose="020B0402040204020203" pitchFamily="34" charset="0"/>
                <a:ea typeface="+mn-ea"/>
                <a:cs typeface="Segoe UI Semilight" panose="020B0402040204020203" pitchFamily="34" charset="0"/>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18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8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gradFill>
                  <a:gsLst>
                    <a:gs pos="15000">
                      <a:srgbClr val="0074AF"/>
                    </a:gs>
                    <a:gs pos="47000">
                      <a:srgbClr val="0074AF"/>
                    </a:gs>
                  </a:gsLst>
                  <a:lin ang="5400000" scaled="1"/>
                </a:gradFill>
                <a:effectLst/>
                <a:uLnTx/>
                <a:uFillTx/>
                <a:latin typeface="Segoe UI Semilight" panose="020B0402040204020203" pitchFamily="34" charset="0"/>
                <a:ea typeface="+mn-ea"/>
                <a:cs typeface="Segoe UI Semilight" panose="020B0402040204020203" pitchFamily="34" charset="0"/>
              </a:rPr>
              <a:t>Instruct how to implement solutions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1" i="0" u="none" strike="noStrike" kern="1200" cap="none" spc="0" normalizeH="0" baseline="0" noProof="0" dirty="0">
              <a:ln>
                <a:noFill/>
              </a:ln>
              <a:gradFill>
                <a:gsLst>
                  <a:gs pos="15000">
                    <a:srgbClr val="0074AF"/>
                  </a:gs>
                  <a:gs pos="47000">
                    <a:srgbClr val="0074AF"/>
                  </a:gs>
                </a:gsLst>
                <a:lin ang="5400000" scaled="1"/>
              </a:gradFill>
              <a:effectLst/>
              <a:uLnTx/>
              <a:uFillTx/>
              <a:latin typeface="Segoe UI Semilight" panose="020B0402040204020203" pitchFamily="34" charset="0"/>
              <a:ea typeface="+mn-ea"/>
              <a:cs typeface="Segoe UI Semilight" panose="020B0402040204020203" pitchFamily="34" charset="0"/>
            </a:endParaRPr>
          </a:p>
        </p:txBody>
      </p:sp>
      <p:cxnSp>
        <p:nvCxnSpPr>
          <p:cNvPr id="12" name="Straight Connector 11"/>
          <p:cNvCxnSpPr/>
          <p:nvPr/>
        </p:nvCxnSpPr>
        <p:spPr>
          <a:xfrm>
            <a:off x="857250" y="3417626"/>
            <a:ext cx="222113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429717" y="3407332"/>
            <a:ext cx="222113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628989" y="3374754"/>
            <a:ext cx="222113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17090" y="3393269"/>
            <a:ext cx="222113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r>
              <a:rPr lang="en-US" dirty="0"/>
              <a:t>My training</a:t>
            </a:r>
          </a:p>
        </p:txBody>
      </p:sp>
    </p:spTree>
    <p:extLst>
      <p:ext uri="{BB962C8B-B14F-4D97-AF65-F5344CB8AC3E}">
        <p14:creationId xmlns:p14="http://schemas.microsoft.com/office/powerpoint/2010/main" val="106013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 calcmode="lin" valueType="num">
                                      <p:cBhvr additive="base">
                                        <p:cTn id="4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 calcmode="lin" valueType="num">
                                      <p:cBhvr additive="base">
                                        <p:cTn id="5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0">
                                            <p:txEl>
                                              <p:pRg st="0" end="0"/>
                                            </p:txEl>
                                          </p:spTgt>
                                        </p:tgtEl>
                                        <p:attrNameLst>
                                          <p:attrName>style.visibility</p:attrName>
                                        </p:attrNameLst>
                                      </p:cBhvr>
                                      <p:to>
                                        <p:strVal val="visible"/>
                                      </p:to>
                                    </p:set>
                                    <p:anim calcmode="lin" valueType="num">
                                      <p:cBhvr additive="base">
                                        <p:cTn id="5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Engaging</a:t>
            </a:r>
          </a:p>
        </p:txBody>
      </p:sp>
      <p:sp>
        <p:nvSpPr>
          <p:cNvPr id="6" name="Text Placeholder 5"/>
          <p:cNvSpPr>
            <a:spLocks noGrp="1"/>
          </p:cNvSpPr>
          <p:nvPr>
            <p:ph type="body" idx="1"/>
          </p:nvPr>
        </p:nvSpPr>
        <p:spPr/>
        <p:txBody>
          <a:bodyPr/>
          <a:lstStyle/>
          <a:p>
            <a:r>
              <a:rPr lang="en-US" dirty="0"/>
              <a:t>More than just being friendly</a:t>
            </a:r>
          </a:p>
        </p:txBody>
      </p:sp>
      <p:sp>
        <p:nvSpPr>
          <p:cNvPr id="4" name="Slide Number Placeholder 3"/>
          <p:cNvSpPr>
            <a:spLocks noGrp="1"/>
          </p:cNvSpPr>
          <p:nvPr>
            <p:ph type="sldNum" sz="quarter" idx="12"/>
          </p:nvPr>
        </p:nvSpPr>
        <p:spPr/>
        <p:txBody>
          <a:bodyPr/>
          <a:lstStyle/>
          <a:p>
            <a:fld id="{4FAB73BC-B049-4115-A692-8D63A059BFB8}" type="slidenum">
              <a:rPr lang="en-US" smtClean="0"/>
              <a:pPr/>
              <a:t>20</a:t>
            </a:fld>
            <a:endParaRPr lang="en-US" dirty="0"/>
          </a:p>
        </p:txBody>
      </p:sp>
    </p:spTree>
    <p:extLst>
      <p:ext uri="{BB962C8B-B14F-4D97-AF65-F5344CB8AC3E}">
        <p14:creationId xmlns:p14="http://schemas.microsoft.com/office/powerpoint/2010/main" val="3117089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Engaging</a:t>
            </a:r>
          </a:p>
        </p:txBody>
      </p:sp>
      <p:sp>
        <p:nvSpPr>
          <p:cNvPr id="3" name="Content Placeholder 2"/>
          <p:cNvSpPr>
            <a:spLocks noGrp="1"/>
          </p:cNvSpPr>
          <p:nvPr>
            <p:ph idx="1"/>
          </p:nvPr>
        </p:nvSpPr>
        <p:spPr/>
        <p:txBody>
          <a:bodyPr>
            <a:normAutofit/>
          </a:bodyPr>
          <a:lstStyle/>
          <a:p>
            <a:r>
              <a:rPr lang="en-US" sz="2800" dirty="0"/>
              <a:t>Establish a collaborative a working relationship</a:t>
            </a:r>
          </a:p>
          <a:p>
            <a:r>
              <a:rPr lang="en-US" sz="2800" dirty="0"/>
              <a:t>Prerequisite for everything that follows</a:t>
            </a:r>
          </a:p>
          <a:p>
            <a:r>
              <a:rPr lang="en-US" sz="2800" dirty="0"/>
              <a:t>Influenced by factors both in/outside of our control.</a:t>
            </a:r>
          </a:p>
        </p:txBody>
      </p:sp>
      <p:sp>
        <p:nvSpPr>
          <p:cNvPr id="4" name="TextBox 3"/>
          <p:cNvSpPr txBox="1"/>
          <p:nvPr/>
        </p:nvSpPr>
        <p:spPr>
          <a:xfrm>
            <a:off x="5476603" y="3682300"/>
            <a:ext cx="5679077" cy="2523768"/>
          </a:xfrm>
          <a:prstGeom prst="rect">
            <a:avLst/>
          </a:prstGeom>
          <a:noFill/>
          <a:ln>
            <a:solidFill>
              <a:schemeClr val="accent1"/>
            </a:solidFill>
          </a:ln>
        </p:spPr>
        <p:txBody>
          <a:bodyPr wrap="square" rtlCol="0">
            <a:spAutoFit/>
          </a:bodyPr>
          <a:lstStyle/>
          <a:p>
            <a:pPr>
              <a:spcAft>
                <a:spcPts val="1200"/>
              </a:spcAft>
            </a:pPr>
            <a:r>
              <a:rPr lang="en-US" b="1" u="sng" dirty="0"/>
              <a:t>Patients might consider?</a:t>
            </a:r>
            <a:endParaRPr lang="en-US" dirty="0"/>
          </a:p>
          <a:p>
            <a:pPr marL="285750" indent="-285750">
              <a:spcAft>
                <a:spcPts val="1200"/>
              </a:spcAft>
              <a:buFont typeface="Arial" panose="020B0604020202020204" pitchFamily="34" charset="0"/>
              <a:buChar char="•"/>
            </a:pPr>
            <a:r>
              <a:rPr lang="en-US" i="1" dirty="0"/>
              <a:t>Does this person listen and understand me</a:t>
            </a:r>
            <a:r>
              <a:rPr lang="en-US" dirty="0"/>
              <a:t>?</a:t>
            </a:r>
          </a:p>
          <a:p>
            <a:pPr marL="285750" indent="-285750">
              <a:spcAft>
                <a:spcPts val="1200"/>
              </a:spcAft>
              <a:buFont typeface="Arial" panose="020B0604020202020204" pitchFamily="34" charset="0"/>
              <a:buChar char="•"/>
            </a:pPr>
            <a:r>
              <a:rPr lang="en-US" i="1" dirty="0"/>
              <a:t>Do I trust this person?</a:t>
            </a:r>
          </a:p>
          <a:p>
            <a:pPr marL="285750" indent="-285750">
              <a:spcAft>
                <a:spcPts val="1200"/>
              </a:spcAft>
              <a:buFont typeface="Arial" panose="020B0604020202020204" pitchFamily="34" charset="0"/>
              <a:buChar char="•"/>
            </a:pPr>
            <a:r>
              <a:rPr lang="en-US" i="1" dirty="0"/>
              <a:t>Do I have a say in what happens in this appointment?</a:t>
            </a:r>
          </a:p>
          <a:p>
            <a:pPr marL="285750" indent="-285750">
              <a:spcAft>
                <a:spcPts val="1200"/>
              </a:spcAft>
              <a:buFont typeface="Arial" panose="020B0604020202020204" pitchFamily="34" charset="0"/>
              <a:buChar char="•"/>
            </a:pPr>
            <a:r>
              <a:rPr lang="en-US" i="1" dirty="0"/>
              <a:t>I’m I being offered options rather than one-size fits all  </a:t>
            </a:r>
          </a:p>
          <a:p>
            <a:pPr>
              <a:spcAft>
                <a:spcPts val="1200"/>
              </a:spcAft>
            </a:pPr>
            <a:r>
              <a:rPr lang="en-US" i="1" dirty="0"/>
              <a:t>    approach</a:t>
            </a:r>
            <a:r>
              <a:rPr lang="en-US" dirty="0"/>
              <a:t>?</a:t>
            </a:r>
          </a:p>
        </p:txBody>
      </p:sp>
    </p:spTree>
    <p:extLst>
      <p:ext uri="{BB962C8B-B14F-4D97-AF65-F5344CB8AC3E}">
        <p14:creationId xmlns:p14="http://schemas.microsoft.com/office/powerpoint/2010/main" val="299801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Disengagement traps</a:t>
            </a:r>
          </a:p>
        </p:txBody>
      </p:sp>
      <p:sp>
        <p:nvSpPr>
          <p:cNvPr id="3" name="Content Placeholder 2"/>
          <p:cNvSpPr>
            <a:spLocks noGrp="1"/>
          </p:cNvSpPr>
          <p:nvPr>
            <p:ph idx="1"/>
          </p:nvPr>
        </p:nvSpPr>
        <p:spPr/>
        <p:txBody>
          <a:bodyPr/>
          <a:lstStyle/>
          <a:p>
            <a:r>
              <a:rPr lang="en-US" sz="3200" dirty="0"/>
              <a:t>Assessment</a:t>
            </a:r>
          </a:p>
          <a:p>
            <a:pPr lvl="1"/>
            <a:r>
              <a:rPr lang="en-US" sz="2400" dirty="0"/>
              <a:t>“If I ask enough questions then I’ll know what to tell the patient to do”</a:t>
            </a:r>
          </a:p>
          <a:p>
            <a:r>
              <a:rPr lang="en-US" sz="3200" dirty="0"/>
              <a:t>Expert</a:t>
            </a:r>
          </a:p>
          <a:p>
            <a:pPr lvl="1"/>
            <a:r>
              <a:rPr lang="en-US" sz="2400" dirty="0"/>
              <a:t>“I tell them and I tell them and I tell them and they still don’t change.”  </a:t>
            </a:r>
          </a:p>
          <a:p>
            <a:pPr lvl="1"/>
            <a:r>
              <a:rPr lang="en-US" sz="2400" dirty="0"/>
              <a:t>“Just do this . . .”</a:t>
            </a:r>
          </a:p>
        </p:txBody>
      </p:sp>
    </p:spTree>
    <p:extLst>
      <p:ext uri="{BB962C8B-B14F-4D97-AF65-F5344CB8AC3E}">
        <p14:creationId xmlns:p14="http://schemas.microsoft.com/office/powerpoint/2010/main" val="1582462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noAutofit/>
          </a:bodyPr>
          <a:lstStyle/>
          <a:p>
            <a:r>
              <a:rPr lang="en-US" sz="3200" dirty="0"/>
              <a:t>How much information is really essential?</a:t>
            </a:r>
          </a:p>
          <a:p>
            <a:pPr lvl="1"/>
            <a:r>
              <a:rPr lang="en-US" sz="3000" dirty="0"/>
              <a:t>Keep to necessary minimum</a:t>
            </a:r>
          </a:p>
          <a:p>
            <a:pPr lvl="1"/>
            <a:r>
              <a:rPr lang="en-US" sz="3000" dirty="0"/>
              <a:t>Make it useful to client and clinician</a:t>
            </a:r>
          </a:p>
          <a:p>
            <a:pPr lvl="1"/>
            <a:r>
              <a:rPr lang="en-US" sz="3000" dirty="0"/>
              <a:t>Completion of forms at a different time</a:t>
            </a:r>
          </a:p>
          <a:p>
            <a:r>
              <a:rPr lang="en-US" sz="3200" dirty="0"/>
              <a:t>Open-ended questions </a:t>
            </a:r>
          </a:p>
          <a:p>
            <a:r>
              <a:rPr lang="en-US" sz="3200" dirty="0"/>
              <a:t>Outline expectations</a:t>
            </a:r>
          </a:p>
        </p:txBody>
      </p:sp>
    </p:spTree>
    <p:extLst>
      <p:ext uri="{BB962C8B-B14F-4D97-AF65-F5344CB8AC3E}">
        <p14:creationId xmlns:p14="http://schemas.microsoft.com/office/powerpoint/2010/main" val="3657627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a:xfrm>
            <a:off x="1097280" y="2772660"/>
            <a:ext cx="10058400" cy="1586398"/>
          </a:xfrm>
        </p:spPr>
        <p:txBody>
          <a:bodyPr>
            <a:normAutofit/>
          </a:bodyPr>
          <a:lstStyle/>
          <a:p>
            <a:pPr algn="ctr"/>
            <a:r>
              <a:rPr lang="en-US" sz="3200" dirty="0"/>
              <a:t>“I need to collect some background information and there are a couple of safety things we need to cover. First I’d like to know what you want to talk about today?”</a:t>
            </a:r>
          </a:p>
          <a:p>
            <a:endParaRPr lang="en-US" sz="32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24</a:t>
            </a:fld>
            <a:endParaRPr lang="en-US" dirty="0"/>
          </a:p>
        </p:txBody>
      </p:sp>
    </p:spTree>
    <p:extLst>
      <p:ext uri="{BB962C8B-B14F-4D97-AF65-F5344CB8AC3E}">
        <p14:creationId xmlns:p14="http://schemas.microsoft.com/office/powerpoint/2010/main" val="1637803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Disengagement traps</a:t>
            </a:r>
          </a:p>
        </p:txBody>
      </p:sp>
      <p:sp>
        <p:nvSpPr>
          <p:cNvPr id="3" name="Content Placeholder 2"/>
          <p:cNvSpPr>
            <a:spLocks noGrp="1"/>
          </p:cNvSpPr>
          <p:nvPr>
            <p:ph idx="1"/>
          </p:nvPr>
        </p:nvSpPr>
        <p:spPr/>
        <p:txBody>
          <a:bodyPr>
            <a:normAutofit/>
          </a:bodyPr>
          <a:lstStyle/>
          <a:p>
            <a:r>
              <a:rPr lang="en-US" sz="3200" dirty="0"/>
              <a:t>Premature Focus</a:t>
            </a:r>
          </a:p>
          <a:p>
            <a:pPr lvl="1"/>
            <a:r>
              <a:rPr lang="en-US" sz="2400" dirty="0"/>
              <a:t>Focusing before engaging—trying to solve the problem before a working alliance is established and common goals are agreed upon.</a:t>
            </a:r>
            <a:endParaRPr lang="en-US" dirty="0"/>
          </a:p>
          <a:p>
            <a:r>
              <a:rPr lang="en-US" sz="3200" dirty="0"/>
              <a:t>Chatting</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25</a:t>
            </a:fld>
            <a:endParaRPr lang="en-US" dirty="0"/>
          </a:p>
        </p:txBody>
      </p:sp>
    </p:spTree>
    <p:extLst>
      <p:ext uri="{BB962C8B-B14F-4D97-AF65-F5344CB8AC3E}">
        <p14:creationId xmlns:p14="http://schemas.microsoft.com/office/powerpoint/2010/main" val="2245619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Core Interviewing Skills</a:t>
            </a:r>
          </a:p>
        </p:txBody>
      </p:sp>
      <p:sp>
        <p:nvSpPr>
          <p:cNvPr id="6" name="Text Placeholder 5"/>
          <p:cNvSpPr>
            <a:spLocks noGrp="1"/>
          </p:cNvSpPr>
          <p:nvPr>
            <p:ph type="body" idx="1"/>
          </p:nvPr>
        </p:nvSpPr>
        <p:spPr/>
        <p:txBody>
          <a:bodyPr/>
          <a:lstStyle/>
          <a:p>
            <a:r>
              <a:rPr lang="en-US" dirty="0"/>
              <a:t>OARS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26</a:t>
            </a:fld>
            <a:endParaRPr lang="en-US" dirty="0"/>
          </a:p>
        </p:txBody>
      </p:sp>
    </p:spTree>
    <p:extLst>
      <p:ext uri="{BB962C8B-B14F-4D97-AF65-F5344CB8AC3E}">
        <p14:creationId xmlns:p14="http://schemas.microsoft.com/office/powerpoint/2010/main" val="3530663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Interviewing Skills</a:t>
            </a:r>
          </a:p>
        </p:txBody>
      </p:sp>
      <p:sp>
        <p:nvSpPr>
          <p:cNvPr id="3" name="Content Placeholder 2"/>
          <p:cNvSpPr>
            <a:spLocks noGrp="1"/>
          </p:cNvSpPr>
          <p:nvPr>
            <p:ph idx="1"/>
          </p:nvPr>
        </p:nvSpPr>
        <p:spPr/>
        <p:txBody>
          <a:bodyPr>
            <a:normAutofit/>
          </a:bodyPr>
          <a:lstStyle/>
          <a:p>
            <a:r>
              <a:rPr lang="en-US" sz="3200" dirty="0"/>
              <a:t>O pen Ended Questions</a:t>
            </a:r>
          </a:p>
          <a:p>
            <a:r>
              <a:rPr lang="en-US" sz="3200" dirty="0"/>
              <a:t>A </a:t>
            </a:r>
            <a:r>
              <a:rPr lang="en-US" sz="3200" dirty="0" err="1"/>
              <a:t>ffirmations</a:t>
            </a:r>
            <a:endParaRPr lang="en-US" sz="3200" dirty="0"/>
          </a:p>
          <a:p>
            <a:r>
              <a:rPr lang="en-US" sz="3200" dirty="0"/>
              <a:t>R </a:t>
            </a:r>
            <a:r>
              <a:rPr lang="en-US" sz="3200" dirty="0" err="1"/>
              <a:t>eflections</a:t>
            </a:r>
            <a:endParaRPr lang="en-US" sz="3200" dirty="0"/>
          </a:p>
          <a:p>
            <a:r>
              <a:rPr lang="en-US" sz="3200" dirty="0"/>
              <a:t>S </a:t>
            </a:r>
            <a:r>
              <a:rPr lang="en-US" sz="3200" dirty="0" err="1"/>
              <a:t>ummaries</a:t>
            </a:r>
            <a:endParaRPr lang="en-US" sz="32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27</a:t>
            </a:fld>
            <a:endParaRPr lang="en-US" dirty="0"/>
          </a:p>
        </p:txBody>
      </p:sp>
    </p:spTree>
    <p:extLst>
      <p:ext uri="{BB962C8B-B14F-4D97-AF65-F5344CB8AC3E}">
        <p14:creationId xmlns:p14="http://schemas.microsoft.com/office/powerpoint/2010/main" val="786780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ended questions</a:t>
            </a:r>
          </a:p>
        </p:txBody>
      </p:sp>
      <p:sp>
        <p:nvSpPr>
          <p:cNvPr id="3" name="Content Placeholder 2"/>
          <p:cNvSpPr>
            <a:spLocks noGrp="1"/>
          </p:cNvSpPr>
          <p:nvPr>
            <p:ph idx="1"/>
          </p:nvPr>
        </p:nvSpPr>
        <p:spPr/>
        <p:txBody>
          <a:bodyPr>
            <a:normAutofit/>
          </a:bodyPr>
          <a:lstStyle/>
          <a:p>
            <a:r>
              <a:rPr lang="en-US" sz="3200" dirty="0"/>
              <a:t>What are you hoping to get from this visit?</a:t>
            </a:r>
          </a:p>
          <a:p>
            <a:r>
              <a:rPr lang="en-US" sz="3200" dirty="0"/>
              <a:t>What concerns you about  . . . ?</a:t>
            </a:r>
          </a:p>
          <a:p>
            <a:r>
              <a:rPr lang="en-US" sz="3200" dirty="0"/>
              <a:t>Tell me about . . .</a:t>
            </a:r>
          </a:p>
          <a:p>
            <a:r>
              <a:rPr lang="en-US" sz="3200" dirty="0"/>
              <a:t>What has                      been like for you?</a:t>
            </a:r>
          </a:p>
          <a:p>
            <a:endParaRPr lang="en-US" sz="3200" dirty="0"/>
          </a:p>
        </p:txBody>
      </p:sp>
      <p:cxnSp>
        <p:nvCxnSpPr>
          <p:cNvPr id="6" name="Straight Connector 5"/>
          <p:cNvCxnSpPr/>
          <p:nvPr/>
        </p:nvCxnSpPr>
        <p:spPr>
          <a:xfrm>
            <a:off x="3015575" y="4082143"/>
            <a:ext cx="1556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214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Affirming</a:t>
            </a:r>
          </a:p>
        </p:txBody>
      </p:sp>
      <p:sp>
        <p:nvSpPr>
          <p:cNvPr id="3" name="Content Placeholder 2"/>
          <p:cNvSpPr>
            <a:spLocks noGrp="1"/>
          </p:cNvSpPr>
          <p:nvPr>
            <p:ph idx="1"/>
          </p:nvPr>
        </p:nvSpPr>
        <p:spPr>
          <a:xfrm>
            <a:off x="1097280" y="1845734"/>
            <a:ext cx="10058400" cy="2512257"/>
          </a:xfrm>
        </p:spPr>
        <p:txBody>
          <a:bodyPr>
            <a:noAutofit/>
          </a:bodyPr>
          <a:lstStyle/>
          <a:p>
            <a:r>
              <a:rPr lang="en-US" sz="3200" dirty="0"/>
              <a:t>Stating strengths, efforts, intentions</a:t>
            </a:r>
          </a:p>
          <a:p>
            <a:r>
              <a:rPr lang="en-US" sz="3200" dirty="0"/>
              <a:t>Increase confidence and hope</a:t>
            </a:r>
          </a:p>
          <a:p>
            <a:endParaRPr lang="en-US" sz="3200" dirty="0"/>
          </a:p>
          <a:p>
            <a:pPr lvl="1"/>
            <a:r>
              <a:rPr lang="en-US" sz="3000" dirty="0"/>
              <a:t>More specific than “good job”</a:t>
            </a:r>
          </a:p>
          <a:p>
            <a:pPr marL="201168" lvl="1" indent="0">
              <a:buNone/>
            </a:pPr>
            <a:endParaRPr lang="en-US" sz="3000" dirty="0"/>
          </a:p>
          <a:p>
            <a:pPr lvl="1"/>
            <a:r>
              <a:rPr lang="en-US" sz="3000" dirty="0"/>
              <a:t>Avoid using “I”—instead focus on “you” statements</a:t>
            </a:r>
          </a:p>
          <a:p>
            <a:pPr marL="0" indent="0">
              <a:buNone/>
            </a:pPr>
            <a:endParaRPr lang="en-US" sz="3200" dirty="0"/>
          </a:p>
          <a:p>
            <a:endParaRPr lang="en-US" sz="3200" dirty="0"/>
          </a:p>
        </p:txBody>
      </p:sp>
    </p:spTree>
    <p:extLst>
      <p:ext uri="{BB962C8B-B14F-4D97-AF65-F5344CB8AC3E}">
        <p14:creationId xmlns:p14="http://schemas.microsoft.com/office/powerpoint/2010/main" val="3784526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pPr/>
              <a:t>3</a:t>
            </a:fld>
            <a:endParaRPr lang="en-US" dirty="0"/>
          </a:p>
        </p:txBody>
      </p:sp>
      <p:sp>
        <p:nvSpPr>
          <p:cNvPr id="4" name="TextBox 3"/>
          <p:cNvSpPr txBox="1"/>
          <p:nvPr/>
        </p:nvSpPr>
        <p:spPr>
          <a:xfrm>
            <a:off x="4630366" y="797668"/>
            <a:ext cx="3171217" cy="4708981"/>
          </a:xfrm>
          <a:prstGeom prst="rect">
            <a:avLst/>
          </a:prstGeom>
          <a:noFill/>
        </p:spPr>
        <p:txBody>
          <a:bodyPr wrap="square" rtlCol="0">
            <a:spAutoFit/>
          </a:bodyPr>
          <a:lstStyle/>
          <a:p>
            <a:r>
              <a:rPr lang="en-US" sz="30000" b="1" dirty="0">
                <a:solidFill>
                  <a:srgbClr val="FF0000"/>
                </a:solidFill>
                <a:latin typeface="Arial Black" panose="020B0A04020102020204" pitchFamily="34" charset="0"/>
              </a:rPr>
              <a:t>?</a:t>
            </a:r>
          </a:p>
        </p:txBody>
      </p:sp>
    </p:spTree>
    <p:extLst>
      <p:ext uri="{BB962C8B-B14F-4D97-AF65-F5344CB8AC3E}">
        <p14:creationId xmlns:p14="http://schemas.microsoft.com/office/powerpoint/2010/main" val="3894605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Affirming</a:t>
            </a:r>
          </a:p>
        </p:txBody>
      </p:sp>
      <p:sp>
        <p:nvSpPr>
          <p:cNvPr id="4" name="Slide Number Placeholder 3"/>
          <p:cNvSpPr>
            <a:spLocks noGrp="1"/>
          </p:cNvSpPr>
          <p:nvPr>
            <p:ph type="sldNum" sz="quarter" idx="12"/>
          </p:nvPr>
        </p:nvSpPr>
        <p:spPr/>
        <p:txBody>
          <a:bodyPr/>
          <a:lstStyle/>
          <a:p>
            <a:fld id="{4FAB73BC-B049-4115-A692-8D63A059BFB8}" type="slidenum">
              <a:rPr lang="en-US" smtClean="0"/>
              <a:pPr/>
              <a:t>30</a:t>
            </a:fld>
            <a:endParaRPr lang="en-US" dirty="0"/>
          </a:p>
        </p:txBody>
      </p:sp>
      <p:sp>
        <p:nvSpPr>
          <p:cNvPr id="6" name="Content Placeholder 5"/>
          <p:cNvSpPr txBox="1">
            <a:spLocks noGrp="1"/>
          </p:cNvSpPr>
          <p:nvPr>
            <p:ph idx="4294967295"/>
          </p:nvPr>
        </p:nvSpPr>
        <p:spPr>
          <a:xfrm>
            <a:off x="498070" y="2099405"/>
            <a:ext cx="4832687" cy="1643527"/>
          </a:xfrm>
          <a:prstGeom prst="rect">
            <a:avLst/>
          </a:prstGeom>
          <a:noFill/>
        </p:spPr>
        <p:txBody>
          <a:bodyPr wrap="square" rtlCol="0">
            <a:spAutoFit/>
          </a:bodyPr>
          <a:lstStyle/>
          <a:p>
            <a:pPr algn="ctr"/>
            <a:r>
              <a:rPr lang="en-US" sz="2800" i="1" dirty="0"/>
              <a:t>You continued to monitor BG even when the numbers were not what you wanted. That takes persistence.</a:t>
            </a:r>
          </a:p>
        </p:txBody>
      </p:sp>
      <p:sp>
        <p:nvSpPr>
          <p:cNvPr id="7" name="TextBox 6"/>
          <p:cNvSpPr txBox="1"/>
          <p:nvPr/>
        </p:nvSpPr>
        <p:spPr>
          <a:xfrm>
            <a:off x="6811961" y="2226182"/>
            <a:ext cx="4400522" cy="954107"/>
          </a:xfrm>
          <a:prstGeom prst="rect">
            <a:avLst/>
          </a:prstGeom>
          <a:noFill/>
        </p:spPr>
        <p:txBody>
          <a:bodyPr wrap="square" rtlCol="0">
            <a:spAutoFit/>
          </a:bodyPr>
          <a:lstStyle/>
          <a:p>
            <a:pPr algn="ctr"/>
            <a:r>
              <a:rPr lang="en-US" sz="2800" i="1" dirty="0"/>
              <a:t>You made time to walk twice this week. Nice planning.</a:t>
            </a:r>
          </a:p>
        </p:txBody>
      </p:sp>
      <p:sp>
        <p:nvSpPr>
          <p:cNvPr id="8" name="TextBox 7"/>
          <p:cNvSpPr txBox="1"/>
          <p:nvPr/>
        </p:nvSpPr>
        <p:spPr>
          <a:xfrm>
            <a:off x="3455278" y="3931394"/>
            <a:ext cx="5880975" cy="954107"/>
          </a:xfrm>
          <a:prstGeom prst="rect">
            <a:avLst/>
          </a:prstGeom>
          <a:noFill/>
        </p:spPr>
        <p:txBody>
          <a:bodyPr wrap="square" rtlCol="0">
            <a:spAutoFit/>
          </a:bodyPr>
          <a:lstStyle/>
          <a:p>
            <a:pPr algn="ctr"/>
            <a:r>
              <a:rPr lang="en-US" sz="2800" i="1" dirty="0"/>
              <a:t>You adjusted your insulin dose correctly. Great problem solving skills!</a:t>
            </a:r>
          </a:p>
        </p:txBody>
      </p:sp>
      <p:sp>
        <p:nvSpPr>
          <p:cNvPr id="9" name="TextBox 8"/>
          <p:cNvSpPr txBox="1"/>
          <p:nvPr/>
        </p:nvSpPr>
        <p:spPr>
          <a:xfrm>
            <a:off x="6993547" y="5465429"/>
            <a:ext cx="4357992" cy="523220"/>
          </a:xfrm>
          <a:prstGeom prst="rect">
            <a:avLst/>
          </a:prstGeom>
          <a:noFill/>
        </p:spPr>
        <p:txBody>
          <a:bodyPr wrap="square" rtlCol="0">
            <a:spAutoFit/>
          </a:bodyPr>
          <a:lstStyle/>
          <a:p>
            <a:pPr algn="ctr"/>
            <a:r>
              <a:rPr lang="en-US" sz="2800" i="1" dirty="0"/>
              <a:t>Thanks for being here.</a:t>
            </a:r>
          </a:p>
        </p:txBody>
      </p:sp>
      <p:sp>
        <p:nvSpPr>
          <p:cNvPr id="10" name="TextBox 9"/>
          <p:cNvSpPr txBox="1"/>
          <p:nvPr/>
        </p:nvSpPr>
        <p:spPr>
          <a:xfrm>
            <a:off x="498070" y="5465429"/>
            <a:ext cx="5153060" cy="523220"/>
          </a:xfrm>
          <a:prstGeom prst="rect">
            <a:avLst/>
          </a:prstGeom>
          <a:noFill/>
        </p:spPr>
        <p:txBody>
          <a:bodyPr wrap="square" rtlCol="0">
            <a:spAutoFit/>
          </a:bodyPr>
          <a:lstStyle/>
          <a:p>
            <a:pPr algn="ctr"/>
            <a:r>
              <a:rPr lang="en-US" sz="2800" i="1" dirty="0"/>
              <a:t>Tell me what went well.</a:t>
            </a:r>
          </a:p>
        </p:txBody>
      </p:sp>
    </p:spTree>
    <p:extLst>
      <p:ext uri="{BB962C8B-B14F-4D97-AF65-F5344CB8AC3E}">
        <p14:creationId xmlns:p14="http://schemas.microsoft.com/office/powerpoint/2010/main" val="329583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Reflections</a:t>
            </a:r>
          </a:p>
        </p:txBody>
      </p:sp>
      <p:sp>
        <p:nvSpPr>
          <p:cNvPr id="3" name="Content Placeholder 2"/>
          <p:cNvSpPr>
            <a:spLocks noGrp="1"/>
          </p:cNvSpPr>
          <p:nvPr>
            <p:ph idx="1"/>
          </p:nvPr>
        </p:nvSpPr>
        <p:spPr/>
        <p:txBody>
          <a:bodyPr>
            <a:normAutofit/>
          </a:bodyPr>
          <a:lstStyle/>
          <a:p>
            <a:r>
              <a:rPr lang="en-US" sz="3200" dirty="0"/>
              <a:t>Move the conversation forward</a:t>
            </a:r>
          </a:p>
          <a:p>
            <a:r>
              <a:rPr lang="en-US" sz="3200" dirty="0"/>
              <a:t>Substantial portion of responses during engagement</a:t>
            </a:r>
          </a:p>
          <a:p>
            <a:r>
              <a:rPr lang="en-US" sz="3200" dirty="0"/>
              <a:t>Summarizes what a person means</a:t>
            </a:r>
          </a:p>
          <a:p>
            <a:endParaRPr lang="en-US" sz="32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31</a:t>
            </a:fld>
            <a:endParaRPr lang="en-US" dirty="0"/>
          </a:p>
        </p:txBody>
      </p:sp>
      <p:sp>
        <p:nvSpPr>
          <p:cNvPr id="5" name="Rectangle 4"/>
          <p:cNvSpPr/>
          <p:nvPr/>
        </p:nvSpPr>
        <p:spPr>
          <a:xfrm>
            <a:off x="1658982" y="4296177"/>
            <a:ext cx="8934994" cy="523220"/>
          </a:xfrm>
          <a:prstGeom prst="rect">
            <a:avLst/>
          </a:prstGeom>
        </p:spPr>
        <p:txBody>
          <a:bodyPr wrap="square">
            <a:spAutoFit/>
          </a:bodyPr>
          <a:lstStyle/>
          <a:p>
            <a:pPr algn="ctr"/>
            <a:r>
              <a:rPr lang="en-US" sz="2800" i="1" dirty="0">
                <a:solidFill>
                  <a:srgbClr val="FF0000"/>
                </a:solidFill>
              </a:rPr>
              <a:t>“I’m doing everything right but my numbers are still  high.”</a:t>
            </a:r>
          </a:p>
        </p:txBody>
      </p:sp>
      <p:sp>
        <p:nvSpPr>
          <p:cNvPr id="6" name="Rectangle 5"/>
          <p:cNvSpPr/>
          <p:nvPr/>
        </p:nvSpPr>
        <p:spPr>
          <a:xfrm>
            <a:off x="4638443" y="5148478"/>
            <a:ext cx="2976072" cy="523220"/>
          </a:xfrm>
          <a:prstGeom prst="rect">
            <a:avLst/>
          </a:prstGeom>
        </p:spPr>
        <p:txBody>
          <a:bodyPr wrap="none">
            <a:spAutoFit/>
          </a:bodyPr>
          <a:lstStyle/>
          <a:p>
            <a:pPr algn="ctr"/>
            <a:r>
              <a:rPr lang="en-US" sz="2800" i="1" dirty="0">
                <a:solidFill>
                  <a:srgbClr val="FF0000"/>
                </a:solidFill>
              </a:rPr>
              <a:t>“You’re frustrated.”</a:t>
            </a:r>
          </a:p>
        </p:txBody>
      </p:sp>
    </p:spTree>
    <p:extLst>
      <p:ext uri="{BB962C8B-B14F-4D97-AF65-F5344CB8AC3E}">
        <p14:creationId xmlns:p14="http://schemas.microsoft.com/office/powerpoint/2010/main" val="205919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Reflections</a:t>
            </a:r>
          </a:p>
        </p:txBody>
      </p:sp>
      <p:sp>
        <p:nvSpPr>
          <p:cNvPr id="3" name="Content Placeholder 2"/>
          <p:cNvSpPr>
            <a:spLocks noGrp="1"/>
          </p:cNvSpPr>
          <p:nvPr>
            <p:ph sz="half" idx="1"/>
          </p:nvPr>
        </p:nvSpPr>
        <p:spPr/>
        <p:txBody>
          <a:bodyPr>
            <a:normAutofit/>
          </a:bodyPr>
          <a:lstStyle/>
          <a:p>
            <a:r>
              <a:rPr lang="en-US" sz="3200" dirty="0"/>
              <a:t>Simple</a:t>
            </a:r>
          </a:p>
          <a:p>
            <a:pPr lvl="1"/>
            <a:r>
              <a:rPr lang="en-US" sz="2400" dirty="0"/>
              <a:t>Repeating content</a:t>
            </a:r>
          </a:p>
          <a:p>
            <a:r>
              <a:rPr lang="en-US" sz="3200" dirty="0"/>
              <a:t>Complex</a:t>
            </a:r>
          </a:p>
          <a:p>
            <a:pPr lvl="1"/>
            <a:r>
              <a:rPr lang="en-US" sz="2400" dirty="0"/>
              <a:t>Interpret meaning to what they have said</a:t>
            </a:r>
          </a:p>
          <a:p>
            <a:r>
              <a:rPr lang="en-US" sz="3200" dirty="0"/>
              <a:t>Amplified</a:t>
            </a:r>
          </a:p>
          <a:p>
            <a:pPr lvl="1"/>
            <a:r>
              <a:rPr lang="en-US" sz="2400" dirty="0"/>
              <a:t>“zoom-in”</a:t>
            </a:r>
          </a:p>
        </p:txBody>
      </p:sp>
      <p:sp>
        <p:nvSpPr>
          <p:cNvPr id="5" name="Content Placeholder 4"/>
          <p:cNvSpPr>
            <a:spLocks noGrp="1"/>
          </p:cNvSpPr>
          <p:nvPr>
            <p:ph sz="half" idx="2"/>
          </p:nvPr>
        </p:nvSpPr>
        <p:spPr/>
        <p:txBody>
          <a:bodyPr/>
          <a:lstStyle/>
          <a:p>
            <a:r>
              <a:rPr lang="en-US" sz="3200" dirty="0"/>
              <a:t>Double-sided</a:t>
            </a:r>
          </a:p>
          <a:p>
            <a:pPr lvl="1"/>
            <a:r>
              <a:rPr lang="en-US" sz="2400" dirty="0"/>
              <a:t>Reflect both sides of ambivalence</a:t>
            </a:r>
          </a:p>
          <a:p>
            <a:r>
              <a:rPr lang="en-US" sz="3200" dirty="0"/>
              <a:t>Metaphor</a:t>
            </a:r>
          </a:p>
          <a:p>
            <a:pPr lvl="1"/>
            <a:r>
              <a:rPr lang="en-US" sz="2400" dirty="0"/>
              <a:t>Use metaphor to reflect</a:t>
            </a:r>
          </a:p>
        </p:txBody>
      </p:sp>
      <p:sp>
        <p:nvSpPr>
          <p:cNvPr id="4" name="Slide Number Placeholder 3"/>
          <p:cNvSpPr>
            <a:spLocks noGrp="1"/>
          </p:cNvSpPr>
          <p:nvPr>
            <p:ph type="sldNum" sz="quarter" idx="12"/>
          </p:nvPr>
        </p:nvSpPr>
        <p:spPr/>
        <p:txBody>
          <a:bodyPr/>
          <a:lstStyle/>
          <a:p>
            <a:fld id="{4FAB73BC-B049-4115-A692-8D63A059BFB8}" type="slidenum">
              <a:rPr lang="en-US" smtClean="0"/>
              <a:pPr/>
              <a:t>32</a:t>
            </a:fld>
            <a:endParaRPr lang="en-US" dirty="0"/>
          </a:p>
        </p:txBody>
      </p:sp>
    </p:spTree>
    <p:extLst>
      <p:ext uri="{BB962C8B-B14F-4D97-AF65-F5344CB8AC3E}">
        <p14:creationId xmlns:p14="http://schemas.microsoft.com/office/powerpoint/2010/main" val="12436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Summaries</a:t>
            </a:r>
          </a:p>
        </p:txBody>
      </p:sp>
      <p:sp>
        <p:nvSpPr>
          <p:cNvPr id="3" name="Content Placeholder 2"/>
          <p:cNvSpPr>
            <a:spLocks noGrp="1"/>
          </p:cNvSpPr>
          <p:nvPr>
            <p:ph idx="1"/>
          </p:nvPr>
        </p:nvSpPr>
        <p:spPr>
          <a:xfrm>
            <a:off x="1097280" y="1845734"/>
            <a:ext cx="10058400" cy="1975152"/>
          </a:xfrm>
        </p:spPr>
        <p:txBody>
          <a:bodyPr>
            <a:normAutofit/>
          </a:bodyPr>
          <a:lstStyle/>
          <a:p>
            <a:endParaRPr lang="en-US" dirty="0"/>
          </a:p>
          <a:p>
            <a:pPr lvl="1"/>
            <a:r>
              <a:rPr lang="en-US" sz="3200" dirty="0"/>
              <a:t>Pulls together several things that someone has said</a:t>
            </a:r>
          </a:p>
          <a:p>
            <a:pPr lvl="1"/>
            <a:r>
              <a:rPr lang="en-US" sz="3200" dirty="0"/>
              <a:t>Choose to highlight certain aspects and pass over others</a:t>
            </a:r>
          </a:p>
          <a:p>
            <a:pPr lvl="1"/>
            <a:r>
              <a:rPr lang="en-US" sz="3200" dirty="0"/>
              <a:t>Allows person to hear a summary of what they said</a:t>
            </a:r>
          </a:p>
          <a:p>
            <a:pPr lvl="1"/>
            <a:endParaRPr lang="en-US" sz="3200" dirty="0"/>
          </a:p>
          <a:p>
            <a:pPr marL="201168" lvl="1" indent="0">
              <a:buNone/>
            </a:pPr>
            <a:endParaRPr lang="en-US" sz="3200" dirty="0"/>
          </a:p>
          <a:p>
            <a:endParaRPr lang="en-US" sz="32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33</a:t>
            </a:fld>
            <a:endParaRPr lang="en-US" dirty="0"/>
          </a:p>
        </p:txBody>
      </p:sp>
      <p:sp>
        <p:nvSpPr>
          <p:cNvPr id="6" name="TextBox 5"/>
          <p:cNvSpPr txBox="1"/>
          <p:nvPr/>
        </p:nvSpPr>
        <p:spPr>
          <a:xfrm>
            <a:off x="2841171" y="4098472"/>
            <a:ext cx="6368143" cy="2677656"/>
          </a:xfrm>
          <a:prstGeom prst="rect">
            <a:avLst/>
          </a:prstGeom>
          <a:noFill/>
        </p:spPr>
        <p:txBody>
          <a:bodyPr wrap="square" rtlCol="0">
            <a:spAutoFit/>
          </a:bodyPr>
          <a:lstStyle/>
          <a:p>
            <a:pPr algn="ctr"/>
            <a:r>
              <a:rPr lang="en-US" sz="2400" i="1" dirty="0">
                <a:solidFill>
                  <a:srgbClr val="FF0000"/>
                </a:solidFill>
              </a:rPr>
              <a:t>“Let me see if I’m understanding . . .”</a:t>
            </a:r>
          </a:p>
          <a:p>
            <a:pPr algn="ctr"/>
            <a:endParaRPr lang="en-US" sz="2400" i="1" dirty="0">
              <a:solidFill>
                <a:srgbClr val="FF0000"/>
              </a:solidFill>
            </a:endParaRPr>
          </a:p>
          <a:p>
            <a:pPr algn="ctr"/>
            <a:r>
              <a:rPr lang="en-US" sz="2400" i="1" dirty="0">
                <a:solidFill>
                  <a:srgbClr val="FF0000"/>
                </a:solidFill>
              </a:rPr>
              <a:t>Summary of reflections</a:t>
            </a:r>
          </a:p>
          <a:p>
            <a:pPr algn="ctr"/>
            <a:endParaRPr lang="en-US" sz="2400" i="1" dirty="0">
              <a:solidFill>
                <a:srgbClr val="FF0000"/>
              </a:solidFill>
            </a:endParaRPr>
          </a:p>
          <a:p>
            <a:pPr algn="ctr"/>
            <a:r>
              <a:rPr lang="en-US" sz="2400" i="1" dirty="0">
                <a:solidFill>
                  <a:srgbClr val="FF0000"/>
                </a:solidFill>
              </a:rPr>
              <a:t>“Tell me about . . .”</a:t>
            </a:r>
          </a:p>
          <a:p>
            <a:pPr algn="ctr"/>
            <a:endParaRPr lang="en-US" sz="2400" i="1" dirty="0">
              <a:solidFill>
                <a:srgbClr val="FF0000"/>
              </a:solidFill>
            </a:endParaRPr>
          </a:p>
          <a:p>
            <a:pPr algn="ctr"/>
            <a:endParaRPr lang="en-US" sz="2400" i="1" dirty="0">
              <a:solidFill>
                <a:srgbClr val="FF0000"/>
              </a:solidFill>
            </a:endParaRPr>
          </a:p>
        </p:txBody>
      </p:sp>
    </p:spTree>
    <p:extLst>
      <p:ext uri="{BB962C8B-B14F-4D97-AF65-F5344CB8AC3E}">
        <p14:creationId xmlns:p14="http://schemas.microsoft.com/office/powerpoint/2010/main" val="433557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Focusing</a:t>
            </a:r>
          </a:p>
        </p:txBody>
      </p:sp>
      <p:sp>
        <p:nvSpPr>
          <p:cNvPr id="3" name="Text Placeholder 2"/>
          <p:cNvSpPr>
            <a:spLocks noGrp="1"/>
          </p:cNvSpPr>
          <p:nvPr>
            <p:ph type="body" idx="1"/>
          </p:nvPr>
        </p:nvSpPr>
        <p:spPr/>
        <p:txBody>
          <a:bodyPr/>
          <a:lstStyle/>
          <a:p>
            <a:r>
              <a:rPr lang="en-US" dirty="0"/>
              <a:t>Finding direction</a:t>
            </a:r>
          </a:p>
        </p:txBody>
      </p:sp>
      <p:sp>
        <p:nvSpPr>
          <p:cNvPr id="4" name="Slide Number Placeholder 3"/>
          <p:cNvSpPr>
            <a:spLocks noGrp="1"/>
          </p:cNvSpPr>
          <p:nvPr>
            <p:ph type="sldNum" sz="quarter" idx="12"/>
          </p:nvPr>
        </p:nvSpPr>
        <p:spPr/>
        <p:txBody>
          <a:bodyPr/>
          <a:lstStyle/>
          <a:p>
            <a:fld id="{4FAB73BC-B049-4115-A692-8D63A059BFB8}" type="slidenum">
              <a:rPr lang="en-US" smtClean="0"/>
              <a:pPr/>
              <a:t>34</a:t>
            </a:fld>
            <a:endParaRPr lang="en-US" dirty="0"/>
          </a:p>
        </p:txBody>
      </p:sp>
    </p:spTree>
    <p:extLst>
      <p:ext uri="{BB962C8B-B14F-4D97-AF65-F5344CB8AC3E}">
        <p14:creationId xmlns:p14="http://schemas.microsoft.com/office/powerpoint/2010/main" val="3936667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Focusing</a:t>
            </a:r>
          </a:p>
        </p:txBody>
      </p:sp>
      <p:sp>
        <p:nvSpPr>
          <p:cNvPr id="3" name="Content Placeholder 2"/>
          <p:cNvSpPr>
            <a:spLocks noGrp="1"/>
          </p:cNvSpPr>
          <p:nvPr>
            <p:ph idx="1"/>
          </p:nvPr>
        </p:nvSpPr>
        <p:spPr>
          <a:xfrm>
            <a:off x="1097280" y="1845734"/>
            <a:ext cx="10058400" cy="3003852"/>
          </a:xfrm>
        </p:spPr>
        <p:txBody>
          <a:bodyPr>
            <a:normAutofit/>
          </a:bodyPr>
          <a:lstStyle/>
          <a:p>
            <a:r>
              <a:rPr lang="en-US" sz="3200" dirty="0"/>
              <a:t>Develop and maintain a specific direction in the conversation about change</a:t>
            </a:r>
          </a:p>
          <a:p>
            <a:r>
              <a:rPr lang="en-US" sz="3200" dirty="0"/>
              <a:t>Clarifies direction, sets agenda </a:t>
            </a:r>
          </a:p>
          <a:p>
            <a:endParaRPr lang="en-US" sz="3200" dirty="0"/>
          </a:p>
        </p:txBody>
      </p:sp>
      <p:sp>
        <p:nvSpPr>
          <p:cNvPr id="4" name="TextBox 3"/>
          <p:cNvSpPr txBox="1"/>
          <p:nvPr/>
        </p:nvSpPr>
        <p:spPr>
          <a:xfrm>
            <a:off x="1521426" y="3771945"/>
            <a:ext cx="9210108" cy="1815882"/>
          </a:xfrm>
          <a:prstGeom prst="rect">
            <a:avLst/>
          </a:prstGeom>
          <a:noFill/>
        </p:spPr>
        <p:txBody>
          <a:bodyPr wrap="square" rtlCol="0">
            <a:spAutoFit/>
          </a:bodyPr>
          <a:lstStyle/>
          <a:p>
            <a:pPr algn="ctr"/>
            <a:r>
              <a:rPr lang="en-US" sz="2800" dirty="0">
                <a:solidFill>
                  <a:srgbClr val="FF0000"/>
                </a:solidFill>
              </a:rPr>
              <a:t>“ You’ve mentioned that you’d like to talk about  . . . , we also need to make a little time to touch base about . . .</a:t>
            </a:r>
          </a:p>
          <a:p>
            <a:pPr algn="ctr"/>
            <a:endParaRPr lang="en-US" sz="2800" dirty="0">
              <a:solidFill>
                <a:srgbClr val="FF0000"/>
              </a:solidFill>
            </a:endParaRPr>
          </a:p>
          <a:p>
            <a:pPr algn="ctr"/>
            <a:r>
              <a:rPr lang="en-US" sz="2800" dirty="0">
                <a:solidFill>
                  <a:srgbClr val="FF0000"/>
                </a:solidFill>
              </a:rPr>
              <a:t>What would you like to talk about first?”</a:t>
            </a:r>
          </a:p>
        </p:txBody>
      </p:sp>
    </p:spTree>
    <p:extLst>
      <p:ext uri="{BB962C8B-B14F-4D97-AF65-F5344CB8AC3E}">
        <p14:creationId xmlns:p14="http://schemas.microsoft.com/office/powerpoint/2010/main" val="1629664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Agenda mapping</a:t>
            </a:r>
          </a:p>
        </p:txBody>
      </p:sp>
      <p:sp>
        <p:nvSpPr>
          <p:cNvPr id="4" name="Slide Number Placeholder 3"/>
          <p:cNvSpPr>
            <a:spLocks noGrp="1"/>
          </p:cNvSpPr>
          <p:nvPr>
            <p:ph type="sldNum" sz="quarter" idx="12"/>
          </p:nvPr>
        </p:nvSpPr>
        <p:spPr/>
        <p:txBody>
          <a:bodyPr/>
          <a:lstStyle/>
          <a:p>
            <a:fld id="{4FAB73BC-B049-4115-A692-8D63A059BFB8}" type="slidenum">
              <a:rPr lang="en-US" smtClean="0"/>
              <a:pPr/>
              <a:t>36</a:t>
            </a:fld>
            <a:endParaRPr lang="en-US" dirty="0"/>
          </a:p>
        </p:txBody>
      </p:sp>
      <p:pic>
        <p:nvPicPr>
          <p:cNvPr id="6"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279" y="2168744"/>
            <a:ext cx="3281910" cy="32819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1433" y="2833250"/>
            <a:ext cx="4086795" cy="1952898"/>
          </a:xfrm>
          <a:prstGeom prst="rect">
            <a:avLst/>
          </a:prstGeom>
        </p:spPr>
      </p:pic>
    </p:spTree>
    <p:extLst>
      <p:ext uri="{BB962C8B-B14F-4D97-AF65-F5344CB8AC3E}">
        <p14:creationId xmlns:p14="http://schemas.microsoft.com/office/powerpoint/2010/main" val="1458609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Exchanging information</a:t>
            </a:r>
          </a:p>
        </p:txBody>
      </p:sp>
      <p:sp>
        <p:nvSpPr>
          <p:cNvPr id="3" name="Content Placeholder 2"/>
          <p:cNvSpPr>
            <a:spLocks noGrp="1"/>
          </p:cNvSpPr>
          <p:nvPr>
            <p:ph idx="1"/>
          </p:nvPr>
        </p:nvSpPr>
        <p:spPr>
          <a:xfrm>
            <a:off x="1097280" y="1845733"/>
            <a:ext cx="10058400" cy="4293809"/>
          </a:xfrm>
        </p:spPr>
        <p:txBody>
          <a:bodyPr>
            <a:normAutofit/>
          </a:bodyPr>
          <a:lstStyle/>
          <a:p>
            <a:r>
              <a:rPr lang="en-US" sz="3200" dirty="0"/>
              <a:t>Elicit</a:t>
            </a:r>
          </a:p>
          <a:p>
            <a:pPr lvl="1"/>
            <a:r>
              <a:rPr lang="en-US" sz="2600" dirty="0"/>
              <a:t>What information do they already have?</a:t>
            </a:r>
          </a:p>
          <a:p>
            <a:pPr lvl="1"/>
            <a:r>
              <a:rPr lang="en-US" sz="2600" dirty="0"/>
              <a:t>What have they already tried?</a:t>
            </a:r>
          </a:p>
          <a:p>
            <a:r>
              <a:rPr lang="en-US" sz="3200" dirty="0"/>
              <a:t>Provide</a:t>
            </a:r>
          </a:p>
          <a:p>
            <a:pPr lvl="1"/>
            <a:r>
              <a:rPr lang="en-US" sz="2600" dirty="0"/>
              <a:t>Prioritize most important</a:t>
            </a:r>
          </a:p>
          <a:p>
            <a:pPr lvl="1"/>
            <a:r>
              <a:rPr lang="en-US" sz="2600" dirty="0"/>
              <a:t>Small amounts of information, clear, concise</a:t>
            </a:r>
          </a:p>
          <a:p>
            <a:pPr marL="0" indent="0">
              <a:buNone/>
            </a:pPr>
            <a:r>
              <a:rPr lang="en-US" sz="3200" dirty="0"/>
              <a:t>Elicit</a:t>
            </a:r>
          </a:p>
          <a:p>
            <a:pPr lvl="1">
              <a:buClr>
                <a:srgbClr val="1CADE4"/>
              </a:buClr>
            </a:pPr>
            <a:r>
              <a:rPr lang="en-US" sz="2400" dirty="0">
                <a:solidFill>
                  <a:prstClr val="black">
                    <a:lumMod val="75000"/>
                    <a:lumOff val="25000"/>
                  </a:prstClr>
                </a:solidFill>
              </a:rPr>
              <a:t>Patient’s interpretation, understanding, response</a:t>
            </a:r>
          </a:p>
          <a:p>
            <a:pPr lvl="1">
              <a:buClr>
                <a:srgbClr val="1CADE4"/>
              </a:buClr>
            </a:pPr>
            <a:r>
              <a:rPr lang="en-US" sz="2400" dirty="0">
                <a:solidFill>
                  <a:prstClr val="black">
                    <a:lumMod val="75000"/>
                    <a:lumOff val="25000"/>
                  </a:prstClr>
                </a:solidFill>
              </a:rPr>
              <a:t>“What questions do you have?”</a:t>
            </a:r>
          </a:p>
        </p:txBody>
      </p:sp>
      <p:sp>
        <p:nvSpPr>
          <p:cNvPr id="4" name="Slide Number Placeholder 3"/>
          <p:cNvSpPr>
            <a:spLocks noGrp="1"/>
          </p:cNvSpPr>
          <p:nvPr>
            <p:ph type="sldNum" sz="quarter" idx="12"/>
          </p:nvPr>
        </p:nvSpPr>
        <p:spPr/>
        <p:txBody>
          <a:bodyPr/>
          <a:lstStyle/>
          <a:p>
            <a:fld id="{4FAB73BC-B049-4115-A692-8D63A059BFB8}" type="slidenum">
              <a:rPr lang="en-US" smtClean="0"/>
              <a:pPr/>
              <a:t>37</a:t>
            </a:fld>
            <a:endParaRPr lang="en-US" dirty="0"/>
          </a:p>
        </p:txBody>
      </p:sp>
    </p:spTree>
    <p:extLst>
      <p:ext uri="{BB962C8B-B14F-4D97-AF65-F5344CB8AC3E}">
        <p14:creationId xmlns:p14="http://schemas.microsoft.com/office/powerpoint/2010/main" val="758321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Exchanging Information</a:t>
            </a:r>
          </a:p>
        </p:txBody>
      </p:sp>
      <p:sp>
        <p:nvSpPr>
          <p:cNvPr id="3" name="Content Placeholder 2"/>
          <p:cNvSpPr>
            <a:spLocks noGrp="1"/>
          </p:cNvSpPr>
          <p:nvPr>
            <p:ph idx="1"/>
          </p:nvPr>
        </p:nvSpPr>
        <p:spPr/>
        <p:txBody>
          <a:bodyPr>
            <a:normAutofit/>
          </a:bodyPr>
          <a:lstStyle/>
          <a:p>
            <a:r>
              <a:rPr lang="en-US" sz="3200" dirty="0"/>
              <a:t>Ask permission before offering advice</a:t>
            </a:r>
          </a:p>
          <a:p>
            <a:r>
              <a:rPr lang="en-US" sz="3200" dirty="0"/>
              <a:t>Emphasize autonomy</a:t>
            </a:r>
          </a:p>
        </p:txBody>
      </p:sp>
      <p:sp>
        <p:nvSpPr>
          <p:cNvPr id="4" name="TextBox 3"/>
          <p:cNvSpPr txBox="1"/>
          <p:nvPr/>
        </p:nvSpPr>
        <p:spPr>
          <a:xfrm>
            <a:off x="3497580" y="3380360"/>
            <a:ext cx="5257800" cy="954107"/>
          </a:xfrm>
          <a:prstGeom prst="rect">
            <a:avLst/>
          </a:prstGeom>
          <a:noFill/>
        </p:spPr>
        <p:txBody>
          <a:bodyPr wrap="square" rtlCol="0">
            <a:spAutoFit/>
          </a:bodyPr>
          <a:lstStyle/>
          <a:p>
            <a:pPr algn="ctr"/>
            <a:r>
              <a:rPr lang="en-US" sz="2800" i="1" dirty="0">
                <a:solidFill>
                  <a:srgbClr val="FF0000"/>
                </a:solidFill>
              </a:rPr>
              <a:t>“Can I share some things that have worked for other people?”</a:t>
            </a:r>
          </a:p>
        </p:txBody>
      </p:sp>
      <p:sp>
        <p:nvSpPr>
          <p:cNvPr id="5" name="TextBox 4"/>
          <p:cNvSpPr txBox="1"/>
          <p:nvPr/>
        </p:nvSpPr>
        <p:spPr>
          <a:xfrm>
            <a:off x="3150870" y="4840170"/>
            <a:ext cx="5951220" cy="523220"/>
          </a:xfrm>
          <a:prstGeom prst="rect">
            <a:avLst/>
          </a:prstGeom>
          <a:noFill/>
        </p:spPr>
        <p:txBody>
          <a:bodyPr wrap="square" rtlCol="0">
            <a:spAutoFit/>
          </a:bodyPr>
          <a:lstStyle/>
          <a:p>
            <a:pPr algn="ctr"/>
            <a:r>
              <a:rPr lang="en-US" sz="2800" i="1" dirty="0">
                <a:solidFill>
                  <a:srgbClr val="FF0000"/>
                </a:solidFill>
              </a:rPr>
              <a:t>“This may or may not work for you”</a:t>
            </a:r>
          </a:p>
        </p:txBody>
      </p:sp>
    </p:spTree>
    <p:extLst>
      <p:ext uri="{BB962C8B-B14F-4D97-AF65-F5344CB8AC3E}">
        <p14:creationId xmlns:p14="http://schemas.microsoft.com/office/powerpoint/2010/main" val="23987715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Evoking </a:t>
            </a:r>
          </a:p>
        </p:txBody>
      </p:sp>
      <p:sp>
        <p:nvSpPr>
          <p:cNvPr id="3" name="Text Placeholder 2"/>
          <p:cNvSpPr>
            <a:spLocks noGrp="1"/>
          </p:cNvSpPr>
          <p:nvPr>
            <p:ph type="body" idx="1"/>
          </p:nvPr>
        </p:nvSpPr>
        <p:spPr/>
        <p:txBody>
          <a:bodyPr/>
          <a:lstStyle/>
          <a:p>
            <a:r>
              <a:rPr lang="en-US" dirty="0"/>
              <a:t>Talking oneself into change</a:t>
            </a:r>
          </a:p>
        </p:txBody>
      </p:sp>
      <p:sp>
        <p:nvSpPr>
          <p:cNvPr id="4" name="Slide Number Placeholder 3"/>
          <p:cNvSpPr>
            <a:spLocks noGrp="1"/>
          </p:cNvSpPr>
          <p:nvPr>
            <p:ph type="sldNum" sz="quarter" idx="12"/>
          </p:nvPr>
        </p:nvSpPr>
        <p:spPr/>
        <p:txBody>
          <a:bodyPr/>
          <a:lstStyle/>
          <a:p>
            <a:fld id="{4FAB73BC-B049-4115-A692-8D63A059BFB8}" type="slidenum">
              <a:rPr lang="en-US" smtClean="0"/>
              <a:pPr/>
              <a:t>39</a:t>
            </a:fld>
            <a:endParaRPr lang="en-US" dirty="0"/>
          </a:p>
        </p:txBody>
      </p:sp>
    </p:spTree>
    <p:extLst>
      <p:ext uri="{BB962C8B-B14F-4D97-AF65-F5344CB8AC3E}">
        <p14:creationId xmlns:p14="http://schemas.microsoft.com/office/powerpoint/2010/main" val="3899983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stages of ch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2" y="169021"/>
            <a:ext cx="4521897" cy="6103442"/>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5060822" y="4296562"/>
            <a:ext cx="2647508" cy="14513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4" name="Double Brace 3"/>
          <p:cNvSpPr/>
          <p:nvPr/>
        </p:nvSpPr>
        <p:spPr>
          <a:xfrm>
            <a:off x="1031358" y="3211033"/>
            <a:ext cx="2929394" cy="2115880"/>
          </a:xfrm>
          <a:prstGeom prst="bracePair">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pic>
        <p:nvPicPr>
          <p:cNvPr id="5" name="Picture 32" descr="Image result for happy face emoji"/>
          <p:cNvPicPr>
            <a:picLocks noChangeAspect="1" noChangeArrowheads="1"/>
          </p:cNvPicPr>
          <p:nvPr/>
        </p:nvPicPr>
        <p:blipFill rotWithShape="1">
          <a:blip r:embed="rId3">
            <a:extLst>
              <a:ext uri="{28A0092B-C50C-407E-A947-70E740481C1C}">
                <a14:useLocalDpi xmlns:a14="http://schemas.microsoft.com/office/drawing/2010/main" val="0"/>
              </a:ext>
            </a:extLst>
          </a:blip>
          <a:srcRect r="2036" b="2676"/>
          <a:stretch/>
        </p:blipFill>
        <p:spPr bwMode="auto">
          <a:xfrm>
            <a:off x="8468343" y="4078592"/>
            <a:ext cx="1575682" cy="1573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38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Evoking</a:t>
            </a:r>
          </a:p>
        </p:txBody>
      </p:sp>
      <p:sp>
        <p:nvSpPr>
          <p:cNvPr id="3" name="Content Placeholder 2"/>
          <p:cNvSpPr>
            <a:spLocks noGrp="1"/>
          </p:cNvSpPr>
          <p:nvPr>
            <p:ph idx="1"/>
          </p:nvPr>
        </p:nvSpPr>
        <p:spPr/>
        <p:txBody>
          <a:bodyPr>
            <a:normAutofit/>
          </a:bodyPr>
          <a:lstStyle/>
          <a:p>
            <a:r>
              <a:rPr lang="en-US" sz="3200" dirty="0"/>
              <a:t>Patient voices his/her arguments for change </a:t>
            </a:r>
          </a:p>
          <a:p>
            <a:pPr lvl="1"/>
            <a:r>
              <a:rPr lang="en-US" sz="3000" dirty="0"/>
              <a:t>Why and how they might change</a:t>
            </a:r>
          </a:p>
          <a:p>
            <a:endParaRPr lang="en-US" sz="3200" dirty="0"/>
          </a:p>
        </p:txBody>
      </p:sp>
      <p:sp>
        <p:nvSpPr>
          <p:cNvPr id="5" name="TextBox 4"/>
          <p:cNvSpPr txBox="1"/>
          <p:nvPr/>
        </p:nvSpPr>
        <p:spPr>
          <a:xfrm>
            <a:off x="2040863" y="4037153"/>
            <a:ext cx="8171234" cy="1384995"/>
          </a:xfrm>
          <a:prstGeom prst="rect">
            <a:avLst/>
          </a:prstGeom>
          <a:noFill/>
        </p:spPr>
        <p:txBody>
          <a:bodyPr wrap="square" rtlCol="0">
            <a:spAutoFit/>
          </a:bodyPr>
          <a:lstStyle/>
          <a:p>
            <a:pPr algn="ctr"/>
            <a:r>
              <a:rPr lang="en-US" sz="2800" i="1" dirty="0">
                <a:solidFill>
                  <a:srgbClr val="FF0000"/>
                </a:solidFill>
              </a:rPr>
              <a:t>A person’s own arguments for change are more persuasive than whatever arguments we might be able to provide.</a:t>
            </a:r>
          </a:p>
        </p:txBody>
      </p:sp>
    </p:spTree>
    <p:extLst>
      <p:ext uri="{BB962C8B-B14F-4D97-AF65-F5344CB8AC3E}">
        <p14:creationId xmlns:p14="http://schemas.microsoft.com/office/powerpoint/2010/main" val="2365838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Evoking change talk</a:t>
            </a:r>
          </a:p>
        </p:txBody>
      </p:sp>
      <p:sp>
        <p:nvSpPr>
          <p:cNvPr id="4" name="TextBox 3"/>
          <p:cNvSpPr txBox="1"/>
          <p:nvPr/>
        </p:nvSpPr>
        <p:spPr>
          <a:xfrm>
            <a:off x="1156466" y="2018593"/>
            <a:ext cx="3714750" cy="1569660"/>
          </a:xfrm>
          <a:prstGeom prst="rect">
            <a:avLst/>
          </a:prstGeom>
          <a:noFill/>
        </p:spPr>
        <p:txBody>
          <a:bodyPr wrap="square" rtlCol="0">
            <a:spAutoFit/>
          </a:bodyPr>
          <a:lstStyle/>
          <a:p>
            <a:pPr algn="ctr"/>
            <a:r>
              <a:rPr lang="en-US" sz="4800" dirty="0">
                <a:solidFill>
                  <a:srgbClr val="FF0000"/>
                </a:solidFill>
                <a:latin typeface="Arial Black" panose="020B0A04020102020204" pitchFamily="34" charset="0"/>
              </a:rPr>
              <a:t>Change talk</a:t>
            </a:r>
          </a:p>
        </p:txBody>
      </p:sp>
      <p:sp>
        <p:nvSpPr>
          <p:cNvPr id="5" name="Right Arrow 4"/>
          <p:cNvSpPr/>
          <p:nvPr/>
        </p:nvSpPr>
        <p:spPr>
          <a:xfrm>
            <a:off x="4681290" y="2298598"/>
            <a:ext cx="2571750" cy="1009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440930" y="2387924"/>
            <a:ext cx="3714750" cy="830997"/>
          </a:xfrm>
          <a:prstGeom prst="rect">
            <a:avLst/>
          </a:prstGeom>
          <a:noFill/>
        </p:spPr>
        <p:txBody>
          <a:bodyPr wrap="square" rtlCol="0">
            <a:spAutoFit/>
          </a:bodyPr>
          <a:lstStyle/>
          <a:p>
            <a:pPr algn="ctr"/>
            <a:r>
              <a:rPr lang="en-US" sz="4800" dirty="0">
                <a:latin typeface="Arial Black" panose="020B0A04020102020204" pitchFamily="34" charset="0"/>
              </a:rPr>
              <a:t>Change</a:t>
            </a:r>
          </a:p>
        </p:txBody>
      </p:sp>
      <p:sp>
        <p:nvSpPr>
          <p:cNvPr id="7" name="TextBox 6"/>
          <p:cNvSpPr txBox="1"/>
          <p:nvPr/>
        </p:nvSpPr>
        <p:spPr>
          <a:xfrm>
            <a:off x="2354893" y="3885804"/>
            <a:ext cx="8004132" cy="584775"/>
          </a:xfrm>
          <a:prstGeom prst="rect">
            <a:avLst/>
          </a:prstGeom>
          <a:noFill/>
        </p:spPr>
        <p:txBody>
          <a:bodyPr wrap="square" rtlCol="0">
            <a:spAutoFit/>
          </a:bodyPr>
          <a:lstStyle/>
          <a:p>
            <a:r>
              <a:rPr lang="en-US" sz="3200" i="1" dirty="0">
                <a:solidFill>
                  <a:srgbClr val="FF0000"/>
                </a:solidFill>
              </a:rPr>
              <a:t>We can influence the amount of change talk</a:t>
            </a:r>
          </a:p>
        </p:txBody>
      </p:sp>
      <p:sp>
        <p:nvSpPr>
          <p:cNvPr id="8" name="TextBox 7"/>
          <p:cNvSpPr txBox="1"/>
          <p:nvPr/>
        </p:nvSpPr>
        <p:spPr>
          <a:xfrm>
            <a:off x="3559505" y="5074977"/>
            <a:ext cx="5133949" cy="584775"/>
          </a:xfrm>
          <a:prstGeom prst="rect">
            <a:avLst/>
          </a:prstGeom>
          <a:noFill/>
        </p:spPr>
        <p:txBody>
          <a:bodyPr wrap="square" rtlCol="0">
            <a:spAutoFit/>
          </a:bodyPr>
          <a:lstStyle/>
          <a:p>
            <a:pPr algn="ctr"/>
            <a:r>
              <a:rPr lang="en-US" sz="3200" b="1" dirty="0">
                <a:latin typeface="Arial Black" panose="020B0A04020102020204" pitchFamily="34" charset="0"/>
              </a:rPr>
              <a:t>Ask for change talk</a:t>
            </a:r>
          </a:p>
        </p:txBody>
      </p:sp>
    </p:spTree>
    <p:extLst>
      <p:ext uri="{BB962C8B-B14F-4D97-AF65-F5344CB8AC3E}">
        <p14:creationId xmlns:p14="http://schemas.microsoft.com/office/powerpoint/2010/main" val="55485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talk</a:t>
            </a:r>
          </a:p>
        </p:txBody>
      </p:sp>
      <p:sp>
        <p:nvSpPr>
          <p:cNvPr id="4" name="Slide Number Placeholder 3"/>
          <p:cNvSpPr>
            <a:spLocks noGrp="1"/>
          </p:cNvSpPr>
          <p:nvPr>
            <p:ph type="sldNum" sz="quarter" idx="12"/>
          </p:nvPr>
        </p:nvSpPr>
        <p:spPr/>
        <p:txBody>
          <a:bodyPr/>
          <a:lstStyle/>
          <a:p>
            <a:fld id="{4FAB73BC-B049-4115-A692-8D63A059BFB8}" type="slidenum">
              <a:rPr lang="en-US" smtClean="0"/>
              <a:pPr/>
              <a:t>42</a:t>
            </a:fld>
            <a:endParaRPr lang="en-US" dirty="0"/>
          </a:p>
        </p:txBody>
      </p:sp>
      <p:pic>
        <p:nvPicPr>
          <p:cNvPr id="1026" name="Picture 2" descr="Related image"/>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382" t="18434" r="4029" b="16969"/>
          <a:stretch/>
        </p:blipFill>
        <p:spPr bwMode="auto">
          <a:xfrm>
            <a:off x="3126105" y="2343150"/>
            <a:ext cx="6000750" cy="3143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97308" y="2744628"/>
            <a:ext cx="2667000" cy="2554545"/>
          </a:xfrm>
          <a:prstGeom prst="rect">
            <a:avLst/>
          </a:prstGeom>
          <a:noFill/>
        </p:spPr>
        <p:txBody>
          <a:bodyPr wrap="square" rtlCol="0">
            <a:spAutoFit/>
          </a:bodyPr>
          <a:lstStyle/>
          <a:p>
            <a:r>
              <a:rPr lang="en-US" sz="3200" u="sng" dirty="0"/>
              <a:t>Preparatory</a:t>
            </a:r>
          </a:p>
          <a:p>
            <a:r>
              <a:rPr lang="en-US" sz="3200" b="1" dirty="0"/>
              <a:t>D</a:t>
            </a:r>
            <a:r>
              <a:rPr lang="en-US" sz="3200" dirty="0"/>
              <a:t>esire</a:t>
            </a:r>
          </a:p>
          <a:p>
            <a:r>
              <a:rPr lang="en-US" sz="3200" b="1" dirty="0"/>
              <a:t>A</a:t>
            </a:r>
            <a:r>
              <a:rPr lang="en-US" sz="3200" dirty="0"/>
              <a:t>bility</a:t>
            </a:r>
          </a:p>
          <a:p>
            <a:r>
              <a:rPr lang="en-US" sz="3200" b="1" dirty="0"/>
              <a:t>R</a:t>
            </a:r>
            <a:r>
              <a:rPr lang="en-US" sz="3200" dirty="0"/>
              <a:t>easons</a:t>
            </a:r>
          </a:p>
          <a:p>
            <a:r>
              <a:rPr lang="en-US" sz="3200" b="1" dirty="0"/>
              <a:t>N</a:t>
            </a:r>
            <a:r>
              <a:rPr lang="en-US" sz="3200" dirty="0"/>
              <a:t>eed</a:t>
            </a:r>
          </a:p>
        </p:txBody>
      </p:sp>
      <p:sp>
        <p:nvSpPr>
          <p:cNvPr id="7" name="TextBox 6"/>
          <p:cNvSpPr txBox="1"/>
          <p:nvPr/>
        </p:nvSpPr>
        <p:spPr>
          <a:xfrm>
            <a:off x="9357360" y="2990848"/>
            <a:ext cx="2667000" cy="2062103"/>
          </a:xfrm>
          <a:prstGeom prst="rect">
            <a:avLst/>
          </a:prstGeom>
          <a:noFill/>
        </p:spPr>
        <p:txBody>
          <a:bodyPr wrap="square" rtlCol="0">
            <a:spAutoFit/>
          </a:bodyPr>
          <a:lstStyle/>
          <a:p>
            <a:r>
              <a:rPr lang="en-US" sz="3200" u="sng" dirty="0"/>
              <a:t>Mobilizing</a:t>
            </a:r>
          </a:p>
          <a:p>
            <a:r>
              <a:rPr lang="en-US" sz="3200" b="1" dirty="0"/>
              <a:t>C</a:t>
            </a:r>
            <a:r>
              <a:rPr lang="en-US" sz="3200" dirty="0"/>
              <a:t>ommitment</a:t>
            </a:r>
          </a:p>
          <a:p>
            <a:r>
              <a:rPr lang="en-US" sz="3200" b="1" dirty="0"/>
              <a:t>A</a:t>
            </a:r>
            <a:r>
              <a:rPr lang="en-US" sz="3200" dirty="0"/>
              <a:t>ctivation</a:t>
            </a:r>
          </a:p>
          <a:p>
            <a:r>
              <a:rPr lang="en-US" sz="3200" b="1" dirty="0"/>
              <a:t>T</a:t>
            </a:r>
            <a:r>
              <a:rPr lang="en-US" sz="3200" dirty="0"/>
              <a:t>aking steps</a:t>
            </a:r>
          </a:p>
        </p:txBody>
      </p:sp>
    </p:spTree>
    <p:extLst>
      <p:ext uri="{BB962C8B-B14F-4D97-AF65-F5344CB8AC3E}">
        <p14:creationId xmlns:p14="http://schemas.microsoft.com/office/powerpoint/2010/main" val="24570723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talk</a:t>
            </a:r>
          </a:p>
        </p:txBody>
      </p:sp>
      <p:sp>
        <p:nvSpPr>
          <p:cNvPr id="3" name="Content Placeholder 2"/>
          <p:cNvSpPr>
            <a:spLocks noGrp="1"/>
          </p:cNvSpPr>
          <p:nvPr>
            <p:ph idx="1"/>
          </p:nvPr>
        </p:nvSpPr>
        <p:spPr/>
        <p:txBody>
          <a:bodyPr>
            <a:normAutofit fontScale="92500" lnSpcReduction="10000"/>
          </a:bodyPr>
          <a:lstStyle/>
          <a:p>
            <a:r>
              <a:rPr lang="en-US" dirty="0"/>
              <a:t>Desire</a:t>
            </a:r>
          </a:p>
          <a:p>
            <a:pPr lvl="1"/>
            <a:r>
              <a:rPr lang="en-US" dirty="0"/>
              <a:t>How would you like for things to change?</a:t>
            </a:r>
          </a:p>
          <a:p>
            <a:pPr lvl="1"/>
            <a:r>
              <a:rPr lang="en-US" dirty="0"/>
              <a:t>What do you wish  . . . looked like?</a:t>
            </a:r>
          </a:p>
          <a:p>
            <a:r>
              <a:rPr lang="en-US" dirty="0"/>
              <a:t>Ability</a:t>
            </a:r>
          </a:p>
          <a:p>
            <a:pPr lvl="1"/>
            <a:r>
              <a:rPr lang="en-US" dirty="0"/>
              <a:t>If you decided to start  . . . , how would you go about it?</a:t>
            </a:r>
          </a:p>
          <a:p>
            <a:pPr lvl="1"/>
            <a:r>
              <a:rPr lang="en-US" dirty="0"/>
              <a:t>Of the options you are considering, what seems most doable?</a:t>
            </a:r>
          </a:p>
          <a:p>
            <a:r>
              <a:rPr lang="en-US" dirty="0"/>
              <a:t>Reasons</a:t>
            </a:r>
          </a:p>
          <a:p>
            <a:pPr lvl="1"/>
            <a:r>
              <a:rPr lang="en-US" dirty="0"/>
              <a:t>Why would you want to  . . .?</a:t>
            </a:r>
          </a:p>
          <a:p>
            <a:pPr lvl="1"/>
            <a:r>
              <a:rPr lang="en-US" dirty="0"/>
              <a:t>What’s the downside of  . . .?</a:t>
            </a:r>
          </a:p>
          <a:p>
            <a:r>
              <a:rPr lang="en-US" dirty="0"/>
              <a:t>Need</a:t>
            </a:r>
          </a:p>
          <a:p>
            <a:pPr lvl="1"/>
            <a:r>
              <a:rPr lang="en-US" dirty="0"/>
              <a:t>What needs to happen?</a:t>
            </a:r>
          </a:p>
          <a:p>
            <a:pPr lvl="1"/>
            <a:r>
              <a:rPr lang="en-US" dirty="0"/>
              <a:t>How important does it feel to you to  . . .?</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43</a:t>
            </a:fld>
            <a:endParaRPr lang="en-US" dirty="0"/>
          </a:p>
        </p:txBody>
      </p:sp>
    </p:spTree>
    <p:extLst>
      <p:ext uri="{BB962C8B-B14F-4D97-AF65-F5344CB8AC3E}">
        <p14:creationId xmlns:p14="http://schemas.microsoft.com/office/powerpoint/2010/main" val="1171646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Mobilizing change talk</a:t>
            </a:r>
          </a:p>
        </p:txBody>
      </p:sp>
      <p:sp>
        <p:nvSpPr>
          <p:cNvPr id="3" name="Content Placeholder 2"/>
          <p:cNvSpPr>
            <a:spLocks noGrp="1"/>
          </p:cNvSpPr>
          <p:nvPr>
            <p:ph idx="1"/>
          </p:nvPr>
        </p:nvSpPr>
        <p:spPr/>
        <p:txBody>
          <a:bodyPr>
            <a:normAutofit/>
          </a:bodyPr>
          <a:lstStyle/>
          <a:p>
            <a:r>
              <a:rPr lang="en-US" sz="3200" dirty="0"/>
              <a:t>Commitment</a:t>
            </a:r>
          </a:p>
          <a:p>
            <a:pPr lvl="1"/>
            <a:r>
              <a:rPr lang="en-US" sz="2400" dirty="0"/>
              <a:t>Is this what you intend to do?</a:t>
            </a:r>
          </a:p>
          <a:p>
            <a:r>
              <a:rPr lang="en-US" sz="3200" dirty="0"/>
              <a:t>Activation</a:t>
            </a:r>
          </a:p>
          <a:p>
            <a:pPr lvl="1"/>
            <a:r>
              <a:rPr lang="en-US" sz="2400" dirty="0"/>
              <a:t>How ready are you to do that?</a:t>
            </a:r>
          </a:p>
          <a:p>
            <a:r>
              <a:rPr lang="en-US" sz="3200" dirty="0"/>
              <a:t>Taking steps</a:t>
            </a:r>
          </a:p>
          <a:p>
            <a:pPr lvl="1"/>
            <a:r>
              <a:rPr lang="en-US" sz="2400" dirty="0"/>
              <a:t>What would be your first step? </a:t>
            </a:r>
          </a:p>
          <a:p>
            <a:pPr lvl="1"/>
            <a:r>
              <a:rPr lang="en-US" sz="2400" dirty="0"/>
              <a:t>How would you go about doing  . . .?</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44</a:t>
            </a:fld>
            <a:endParaRPr lang="en-US" dirty="0"/>
          </a:p>
        </p:txBody>
      </p:sp>
    </p:spTree>
    <p:extLst>
      <p:ext uri="{BB962C8B-B14F-4D97-AF65-F5344CB8AC3E}">
        <p14:creationId xmlns:p14="http://schemas.microsoft.com/office/powerpoint/2010/main" val="14371927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Readiness Ruler</a:t>
            </a:r>
          </a:p>
        </p:txBody>
      </p:sp>
      <p:sp>
        <p:nvSpPr>
          <p:cNvPr id="4" name="Slide Number Placeholder 3"/>
          <p:cNvSpPr>
            <a:spLocks noGrp="1"/>
          </p:cNvSpPr>
          <p:nvPr>
            <p:ph type="sldNum" sz="quarter" idx="12"/>
          </p:nvPr>
        </p:nvSpPr>
        <p:spPr/>
        <p:txBody>
          <a:bodyPr/>
          <a:lstStyle/>
          <a:p>
            <a:fld id="{4FAB73BC-B049-4115-A692-8D63A059BFB8}" type="slidenum">
              <a:rPr lang="en-US" smtClean="0"/>
              <a:pPr/>
              <a:t>45</a:t>
            </a:fld>
            <a:endParaRPr lang="en-US" dirty="0"/>
          </a:p>
        </p:txBody>
      </p:sp>
      <p:pic>
        <p:nvPicPr>
          <p:cNvPr id="5" name="Picture 8" descr="Image result for diabetes educator giving advi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62181" y="2477005"/>
            <a:ext cx="4528598" cy="2366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1351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Evoking change talk</a:t>
            </a:r>
          </a:p>
        </p:txBody>
      </p:sp>
      <p:sp>
        <p:nvSpPr>
          <p:cNvPr id="3" name="Content Placeholder 2"/>
          <p:cNvSpPr>
            <a:spLocks noGrp="1"/>
          </p:cNvSpPr>
          <p:nvPr>
            <p:ph idx="1"/>
          </p:nvPr>
        </p:nvSpPr>
        <p:spPr/>
        <p:txBody>
          <a:bodyPr>
            <a:normAutofit/>
          </a:bodyPr>
          <a:lstStyle/>
          <a:p>
            <a:r>
              <a:rPr lang="en-US" sz="3200" dirty="0"/>
              <a:t>Query extremes</a:t>
            </a:r>
          </a:p>
          <a:p>
            <a:r>
              <a:rPr lang="en-US" sz="3200" dirty="0"/>
              <a:t>Looking forward/looking backwards</a:t>
            </a:r>
          </a:p>
          <a:p>
            <a:r>
              <a:rPr lang="en-US" sz="3200" dirty="0"/>
              <a:t>Magic wand scenario</a:t>
            </a:r>
          </a:p>
          <a:p>
            <a:r>
              <a:rPr lang="en-US" sz="3200" dirty="0"/>
              <a:t>Exploring goals and values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46</a:t>
            </a:fld>
            <a:endParaRPr lang="en-US" dirty="0"/>
          </a:p>
        </p:txBody>
      </p:sp>
    </p:spTree>
    <p:extLst>
      <p:ext uri="{BB962C8B-B14F-4D97-AF65-F5344CB8AC3E}">
        <p14:creationId xmlns:p14="http://schemas.microsoft.com/office/powerpoint/2010/main" val="40797115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Decisional Balance</a:t>
            </a:r>
          </a:p>
        </p:txBody>
      </p:sp>
      <p:sp>
        <p:nvSpPr>
          <p:cNvPr id="4" name="Slide Number Placeholder 3"/>
          <p:cNvSpPr>
            <a:spLocks noGrp="1"/>
          </p:cNvSpPr>
          <p:nvPr>
            <p:ph type="sldNum" sz="quarter" idx="12"/>
          </p:nvPr>
        </p:nvSpPr>
        <p:spPr/>
        <p:txBody>
          <a:bodyPr/>
          <a:lstStyle/>
          <a:p>
            <a:fld id="{4FAB73BC-B049-4115-A692-8D63A059BFB8}" type="slidenum">
              <a:rPr lang="en-US" smtClean="0"/>
              <a:pPr/>
              <a:t>47</a:t>
            </a:fld>
            <a:endParaRPr lang="en-US" dirty="0"/>
          </a:p>
        </p:txBody>
      </p:sp>
      <p:pic>
        <p:nvPicPr>
          <p:cNvPr id="5" name="Picture 2" descr="Image result for diabetes motivational interview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51745" y="1846263"/>
            <a:ext cx="6948836"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7608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Responding to change talk</a:t>
            </a:r>
          </a:p>
        </p:txBody>
      </p:sp>
      <p:sp>
        <p:nvSpPr>
          <p:cNvPr id="3" name="Content Placeholder 2"/>
          <p:cNvSpPr>
            <a:spLocks noGrp="1"/>
          </p:cNvSpPr>
          <p:nvPr>
            <p:ph idx="1"/>
          </p:nvPr>
        </p:nvSpPr>
        <p:spPr/>
        <p:txBody>
          <a:bodyPr>
            <a:normAutofit/>
          </a:bodyPr>
          <a:lstStyle/>
          <a:p>
            <a:r>
              <a:rPr lang="en-US" sz="3200" dirty="0"/>
              <a:t>Open-ended questions</a:t>
            </a:r>
          </a:p>
          <a:p>
            <a:pPr lvl="1"/>
            <a:r>
              <a:rPr lang="en-US" sz="3000" dirty="0"/>
              <a:t>Elaboration—how, what would it look like, why, examples</a:t>
            </a:r>
          </a:p>
          <a:p>
            <a:r>
              <a:rPr lang="en-US" sz="3200" dirty="0"/>
              <a:t>Affirmations</a:t>
            </a:r>
          </a:p>
          <a:p>
            <a:pPr lvl="1"/>
            <a:r>
              <a:rPr lang="en-US" sz="3000" dirty="0"/>
              <a:t>Encouragement, past successes</a:t>
            </a:r>
          </a:p>
          <a:p>
            <a:r>
              <a:rPr lang="en-US" sz="3200" dirty="0"/>
              <a:t>Reflections</a:t>
            </a:r>
          </a:p>
          <a:p>
            <a:pPr lvl="1"/>
            <a:r>
              <a:rPr lang="en-US" sz="3000" dirty="0"/>
              <a:t>Reinforce change talk</a:t>
            </a:r>
          </a:p>
          <a:p>
            <a:r>
              <a:rPr lang="en-US" sz="3200" dirty="0"/>
              <a:t>Summaries</a:t>
            </a:r>
          </a:p>
          <a:p>
            <a:endParaRPr lang="en-US" sz="3200" dirty="0"/>
          </a:p>
        </p:txBody>
      </p:sp>
    </p:spTree>
    <p:extLst>
      <p:ext uri="{BB962C8B-B14F-4D97-AF65-F5344CB8AC3E}">
        <p14:creationId xmlns:p14="http://schemas.microsoft.com/office/powerpoint/2010/main" val="22539767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04800" y="2385637"/>
            <a:ext cx="11658600" cy="2086725"/>
          </a:xfrm>
        </p:spPr>
        <p:txBody>
          <a:bodyPr>
            <a:normAutofit/>
          </a:bodyPr>
          <a:lstStyle/>
          <a:p>
            <a:endParaRPr lang="en-US" b="1" dirty="0"/>
          </a:p>
          <a:p>
            <a:r>
              <a:rPr lang="en-US" b="1" i="1" dirty="0">
                <a:solidFill>
                  <a:srgbClr val="FF0000"/>
                </a:solidFill>
              </a:rPr>
              <a:t>A predominance of change talk predicts behavior change.</a:t>
            </a:r>
          </a:p>
          <a:p>
            <a:endParaRPr lang="en-US" dirty="0"/>
          </a:p>
        </p:txBody>
      </p:sp>
    </p:spTree>
    <p:extLst>
      <p:ext uri="{BB962C8B-B14F-4D97-AF65-F5344CB8AC3E}">
        <p14:creationId xmlns:p14="http://schemas.microsoft.com/office/powerpoint/2010/main" val="3331758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stages of ch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544" y="49830"/>
            <a:ext cx="4521897" cy="6206591"/>
          </a:xfrm>
          <a:prstGeom prst="rect">
            <a:avLst/>
          </a:prstGeom>
          <a:noFill/>
          <a:extLst>
            <a:ext uri="{909E8E84-426E-40DD-AFC4-6F175D3DCCD1}">
              <a14:hiddenFill xmlns:a14="http://schemas.microsoft.com/office/drawing/2010/main">
                <a:solidFill>
                  <a:srgbClr val="FFFFFF"/>
                </a:solidFill>
              </a14:hiddenFill>
            </a:ext>
          </a:extLst>
        </p:spPr>
      </p:pic>
      <p:sp>
        <p:nvSpPr>
          <p:cNvPr id="4" name="Double Brace 3"/>
          <p:cNvSpPr/>
          <p:nvPr/>
        </p:nvSpPr>
        <p:spPr>
          <a:xfrm>
            <a:off x="1129028" y="180754"/>
            <a:ext cx="3242930" cy="2817628"/>
          </a:xfrm>
          <a:prstGeom prst="bracePair">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6" name="Left Arrow 5"/>
          <p:cNvSpPr/>
          <p:nvPr/>
        </p:nvSpPr>
        <p:spPr>
          <a:xfrm rot="11950184">
            <a:off x="5010209" y="1468627"/>
            <a:ext cx="2562447" cy="12546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pic>
        <p:nvPicPr>
          <p:cNvPr id="7" name="Picture 22" descr="Image result for sleepy face emoji"/>
          <p:cNvPicPr>
            <a:picLocks noChangeAspect="1" noChangeArrowheads="1"/>
          </p:cNvPicPr>
          <p:nvPr/>
        </p:nvPicPr>
        <p:blipFill rotWithShape="1">
          <a:blip r:embed="rId3">
            <a:extLst>
              <a:ext uri="{28A0092B-C50C-407E-A947-70E740481C1C}">
                <a14:useLocalDpi xmlns:a14="http://schemas.microsoft.com/office/drawing/2010/main" val="0"/>
              </a:ext>
            </a:extLst>
          </a:blip>
          <a:srcRect r="49481"/>
          <a:stretch/>
        </p:blipFill>
        <p:spPr bwMode="auto">
          <a:xfrm>
            <a:off x="8210907" y="1589438"/>
            <a:ext cx="1534999" cy="15049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8" descr="Image result for sleepy face emoj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2601" y="3329167"/>
            <a:ext cx="1393352" cy="13933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8" descr="Image result for sleepy face emoj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53956" y="1680498"/>
            <a:ext cx="1444556" cy="14445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Image result for smiley face emoj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0843" y="3279337"/>
            <a:ext cx="1443182" cy="1443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69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a:t>
            </a:r>
          </a:p>
        </p:txBody>
      </p:sp>
      <p:sp>
        <p:nvSpPr>
          <p:cNvPr id="3" name="Text Placeholder 2"/>
          <p:cNvSpPr>
            <a:spLocks noGrp="1"/>
          </p:cNvSpPr>
          <p:nvPr>
            <p:ph type="body" idx="1"/>
          </p:nvPr>
        </p:nvSpPr>
        <p:spPr/>
        <p:txBody>
          <a:bodyPr/>
          <a:lstStyle/>
          <a:p>
            <a:r>
              <a:rPr lang="en-US" dirty="0"/>
              <a:t>Moving forward</a:t>
            </a:r>
          </a:p>
        </p:txBody>
      </p:sp>
      <p:sp>
        <p:nvSpPr>
          <p:cNvPr id="4" name="Slide Number Placeholder 3"/>
          <p:cNvSpPr>
            <a:spLocks noGrp="1"/>
          </p:cNvSpPr>
          <p:nvPr>
            <p:ph type="sldNum" sz="quarter" idx="12"/>
          </p:nvPr>
        </p:nvSpPr>
        <p:spPr/>
        <p:txBody>
          <a:bodyPr/>
          <a:lstStyle/>
          <a:p>
            <a:fld id="{4FAB73BC-B049-4115-A692-8D63A059BFB8}" type="slidenum">
              <a:rPr lang="en-US" smtClean="0"/>
              <a:pPr/>
              <a:t>50</a:t>
            </a:fld>
            <a:endParaRPr lang="en-US" dirty="0"/>
          </a:p>
        </p:txBody>
      </p:sp>
    </p:spTree>
    <p:extLst>
      <p:ext uri="{BB962C8B-B14F-4D97-AF65-F5344CB8AC3E}">
        <p14:creationId xmlns:p14="http://schemas.microsoft.com/office/powerpoint/2010/main" val="28817776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a:t>
            </a:r>
          </a:p>
        </p:txBody>
      </p:sp>
      <p:sp>
        <p:nvSpPr>
          <p:cNvPr id="3" name="Content Placeholder 2"/>
          <p:cNvSpPr>
            <a:spLocks noGrp="1"/>
          </p:cNvSpPr>
          <p:nvPr>
            <p:ph idx="1"/>
          </p:nvPr>
        </p:nvSpPr>
        <p:spPr/>
        <p:txBody>
          <a:bodyPr/>
          <a:lstStyle/>
          <a:p>
            <a:r>
              <a:rPr lang="en-US" sz="3200" dirty="0"/>
              <a:t>Increased change talk</a:t>
            </a:r>
          </a:p>
          <a:p>
            <a:r>
              <a:rPr lang="en-US" sz="3200" dirty="0"/>
              <a:t>Decreased sustain talk</a:t>
            </a:r>
          </a:p>
          <a:p>
            <a:r>
              <a:rPr lang="en-US" sz="3200" dirty="0"/>
              <a:t>Envisioning</a:t>
            </a:r>
          </a:p>
          <a:p>
            <a:r>
              <a:rPr lang="en-US" sz="3200" dirty="0"/>
              <a:t>Questions about change</a:t>
            </a:r>
          </a:p>
        </p:txBody>
      </p:sp>
    </p:spTree>
    <p:extLst>
      <p:ext uri="{BB962C8B-B14F-4D97-AF65-F5344CB8AC3E}">
        <p14:creationId xmlns:p14="http://schemas.microsoft.com/office/powerpoint/2010/main" val="11711326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change plan</a:t>
            </a:r>
          </a:p>
        </p:txBody>
      </p:sp>
      <p:sp>
        <p:nvSpPr>
          <p:cNvPr id="3" name="Content Placeholder 2"/>
          <p:cNvSpPr>
            <a:spLocks noGrp="1"/>
          </p:cNvSpPr>
          <p:nvPr>
            <p:ph idx="1"/>
          </p:nvPr>
        </p:nvSpPr>
        <p:spPr/>
        <p:txBody>
          <a:bodyPr/>
          <a:lstStyle/>
          <a:p>
            <a:r>
              <a:rPr lang="en-US" sz="3200" dirty="0"/>
              <a:t>Continue OARS</a:t>
            </a:r>
          </a:p>
          <a:p>
            <a:r>
              <a:rPr lang="en-US" sz="3200" dirty="0"/>
              <a:t>Set SMART goals</a:t>
            </a:r>
          </a:p>
          <a:p>
            <a:r>
              <a:rPr lang="en-US" sz="3200" dirty="0"/>
              <a:t>Contingency planning</a:t>
            </a:r>
          </a:p>
          <a:p>
            <a:endParaRPr lang="en-US"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52</a:t>
            </a:fld>
            <a:endParaRPr lang="en-US" dirty="0"/>
          </a:p>
        </p:txBody>
      </p:sp>
      <p:sp>
        <p:nvSpPr>
          <p:cNvPr id="5" name="TextBox 4"/>
          <p:cNvSpPr txBox="1"/>
          <p:nvPr/>
        </p:nvSpPr>
        <p:spPr>
          <a:xfrm>
            <a:off x="2080573" y="4115131"/>
            <a:ext cx="8091814" cy="523220"/>
          </a:xfrm>
          <a:prstGeom prst="rect">
            <a:avLst/>
          </a:prstGeom>
          <a:noFill/>
        </p:spPr>
        <p:txBody>
          <a:bodyPr wrap="square" rtlCol="0">
            <a:spAutoFit/>
          </a:bodyPr>
          <a:lstStyle/>
          <a:p>
            <a:pPr algn="ctr"/>
            <a:r>
              <a:rPr lang="en-US" sz="2800" i="1" dirty="0">
                <a:solidFill>
                  <a:srgbClr val="FF0000"/>
                </a:solidFill>
              </a:rPr>
              <a:t>“How will you know how it is going with your goal?”</a:t>
            </a:r>
          </a:p>
        </p:txBody>
      </p:sp>
      <p:sp>
        <p:nvSpPr>
          <p:cNvPr id="6" name="TextBox 5"/>
          <p:cNvSpPr txBox="1"/>
          <p:nvPr/>
        </p:nvSpPr>
        <p:spPr>
          <a:xfrm>
            <a:off x="1559055" y="4967432"/>
            <a:ext cx="9596625" cy="523220"/>
          </a:xfrm>
          <a:prstGeom prst="rect">
            <a:avLst/>
          </a:prstGeom>
          <a:noFill/>
        </p:spPr>
        <p:txBody>
          <a:bodyPr wrap="square" rtlCol="0">
            <a:spAutoFit/>
          </a:bodyPr>
          <a:lstStyle/>
          <a:p>
            <a:pPr algn="ctr"/>
            <a:r>
              <a:rPr lang="en-US" sz="2800" i="1" dirty="0">
                <a:solidFill>
                  <a:srgbClr val="FF0000"/>
                </a:solidFill>
              </a:rPr>
              <a:t>“What are one or two things you can do if things get off track?”</a:t>
            </a:r>
          </a:p>
        </p:txBody>
      </p:sp>
    </p:spTree>
    <p:extLst>
      <p:ext uri="{BB962C8B-B14F-4D97-AF65-F5344CB8AC3E}">
        <p14:creationId xmlns:p14="http://schemas.microsoft.com/office/powerpoint/2010/main" val="20980875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04800" y="2385637"/>
            <a:ext cx="11658600" cy="2086725"/>
          </a:xfrm>
        </p:spPr>
        <p:txBody>
          <a:bodyPr/>
          <a:lstStyle/>
          <a:p>
            <a:r>
              <a:rPr lang="en-US" dirty="0"/>
              <a:t>I am already tired when I get home. I know I need to exercise but by the time I make dinner and get the kids to bed it is late and I am exhausted.</a:t>
            </a:r>
          </a:p>
          <a:p>
            <a:endParaRPr lang="en-US" dirty="0"/>
          </a:p>
        </p:txBody>
      </p:sp>
    </p:spTree>
    <p:extLst>
      <p:ext uri="{BB962C8B-B14F-4D97-AF65-F5344CB8AC3E}">
        <p14:creationId xmlns:p14="http://schemas.microsoft.com/office/powerpoint/2010/main" val="40462362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04800" y="2385637"/>
            <a:ext cx="11658600" cy="2086725"/>
          </a:xfrm>
        </p:spPr>
        <p:txBody>
          <a:bodyPr/>
          <a:lstStyle/>
          <a:p>
            <a:r>
              <a:rPr lang="en-US" dirty="0"/>
              <a:t>I am already tired when I get home. </a:t>
            </a:r>
            <a:r>
              <a:rPr lang="en-US" dirty="0">
                <a:solidFill>
                  <a:srgbClr val="FF0000"/>
                </a:solidFill>
              </a:rPr>
              <a:t>I know I need to exercise </a:t>
            </a:r>
            <a:r>
              <a:rPr lang="en-US" dirty="0"/>
              <a:t>but by the time I make dinner and get the kids to bed it is late and I am exhausted.</a:t>
            </a:r>
          </a:p>
          <a:p>
            <a:endParaRPr lang="en-US" dirty="0"/>
          </a:p>
        </p:txBody>
      </p:sp>
    </p:spTree>
    <p:extLst>
      <p:ext uri="{BB962C8B-B14F-4D97-AF65-F5344CB8AC3E}">
        <p14:creationId xmlns:p14="http://schemas.microsoft.com/office/powerpoint/2010/main" val="13134836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Learning more</a:t>
            </a:r>
          </a:p>
        </p:txBody>
      </p:sp>
      <p:sp>
        <p:nvSpPr>
          <p:cNvPr id="6" name="Content Placeholder 5"/>
          <p:cNvSpPr>
            <a:spLocks noGrp="1"/>
          </p:cNvSpPr>
          <p:nvPr>
            <p:ph idx="1"/>
          </p:nvPr>
        </p:nvSpPr>
        <p:spPr>
          <a:xfrm>
            <a:off x="1097280" y="2152184"/>
            <a:ext cx="6341922" cy="1637590"/>
          </a:xfrm>
        </p:spPr>
        <p:txBody>
          <a:bodyPr/>
          <a:lstStyle/>
          <a:p>
            <a:r>
              <a:rPr lang="en-US" dirty="0">
                <a:hlinkClick r:id="rId2"/>
              </a:rPr>
              <a:t>http://motivationalinterviewing.org/</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55</a:t>
            </a:fld>
            <a:endParaRPr lang="en-US" dirty="0"/>
          </a:p>
        </p:txBody>
      </p:sp>
      <p:pic>
        <p:nvPicPr>
          <p:cNvPr id="1026" name="Picture 2" descr="Image result for helping people change miller and rolln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331" y="2984730"/>
            <a:ext cx="1603331" cy="24397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uilding motivational interviewing skil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7977" y="2962239"/>
            <a:ext cx="1857667" cy="243973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change talk ap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5253" y="2152184"/>
            <a:ext cx="1298955" cy="129895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2" descr="Image result for change talk ap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Image result for change talk ap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2362" y="3451139"/>
            <a:ext cx="2918564" cy="2188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012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4294967295"/>
          </p:nvPr>
        </p:nvSpPr>
        <p:spPr>
          <a:xfrm>
            <a:off x="5613400" y="2328763"/>
            <a:ext cx="6054725" cy="1587500"/>
          </a:xfrm>
        </p:spPr>
        <p:txBody>
          <a:bodyPr>
            <a:normAutofit/>
          </a:bodyPr>
          <a:lstStyle/>
          <a:p>
            <a:pPr algn="ctr"/>
            <a:r>
              <a:rPr lang="en-US" sz="3600" dirty="0">
                <a:solidFill>
                  <a:srgbClr val="FF0000"/>
                </a:solidFill>
              </a:rPr>
              <a:t>Could my well intentioned efforts be hindering intrinsic motivation?</a:t>
            </a:r>
          </a:p>
        </p:txBody>
      </p:sp>
      <p:sp>
        <p:nvSpPr>
          <p:cNvPr id="7" name="Slide Number Placeholder 6"/>
          <p:cNvSpPr>
            <a:spLocks noGrp="1"/>
          </p:cNvSpPr>
          <p:nvPr>
            <p:ph type="sldNum" sz="quarter" idx="4294967295"/>
          </p:nvPr>
        </p:nvSpPr>
        <p:spPr>
          <a:xfrm>
            <a:off x="11668125" y="6484938"/>
            <a:ext cx="52387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97E989-D798-4C62-8E93-3D2D613C2488}" type="slidenum">
              <a:rPr kumimoji="0" lang="en-US" sz="1200" b="0" i="0" u="none" strike="noStrike" kern="1200" cap="none" spc="0" normalizeH="0" baseline="0" noProof="0" smtClean="0">
                <a:ln>
                  <a:noFill/>
                </a:ln>
                <a:solidFill>
                  <a:srgbClr val="0074AF"/>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74AF"/>
              </a:solidFill>
              <a:effectLst/>
              <a:uLnTx/>
              <a:uFillTx/>
              <a:latin typeface="Segoe UI"/>
              <a:ea typeface="+mn-ea"/>
              <a:cs typeface="+mn-cs"/>
            </a:endParaRPr>
          </a:p>
        </p:txBody>
      </p:sp>
      <p:pic>
        <p:nvPicPr>
          <p:cNvPr id="14" name="Picture 6" descr="Image result for resist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432" y="1443484"/>
            <a:ext cx="4704306" cy="3358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10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Objectives</a:t>
            </a:r>
          </a:p>
        </p:txBody>
      </p:sp>
      <p:sp>
        <p:nvSpPr>
          <p:cNvPr id="4" name="Content Placeholder 3"/>
          <p:cNvSpPr>
            <a:spLocks noGrp="1"/>
          </p:cNvSpPr>
          <p:nvPr>
            <p:ph idx="1"/>
          </p:nvPr>
        </p:nvSpPr>
        <p:spPr/>
        <p:txBody>
          <a:bodyPr>
            <a:normAutofit/>
          </a:bodyPr>
          <a:lstStyle/>
          <a:p>
            <a:r>
              <a:rPr lang="en-US" sz="3200" dirty="0"/>
              <a:t>MI Basics</a:t>
            </a:r>
          </a:p>
          <a:p>
            <a:r>
              <a:rPr lang="en-US" sz="3200" dirty="0"/>
              <a:t>Methods of Motivational Interviewing</a:t>
            </a:r>
          </a:p>
          <a:p>
            <a:pPr lvl="1"/>
            <a:r>
              <a:rPr lang="en-US" sz="3000" dirty="0"/>
              <a:t>Engagement</a:t>
            </a:r>
          </a:p>
          <a:p>
            <a:pPr lvl="1"/>
            <a:r>
              <a:rPr lang="en-US" sz="3000" dirty="0"/>
              <a:t>Focusing</a:t>
            </a:r>
          </a:p>
          <a:p>
            <a:pPr lvl="1"/>
            <a:r>
              <a:rPr lang="en-US" sz="3000" dirty="0"/>
              <a:t>Evoking</a:t>
            </a:r>
          </a:p>
          <a:p>
            <a:pPr lvl="1"/>
            <a:r>
              <a:rPr lang="en-US" sz="3000" dirty="0"/>
              <a:t>Planning</a:t>
            </a:r>
          </a:p>
        </p:txBody>
      </p:sp>
      <p:sp>
        <p:nvSpPr>
          <p:cNvPr id="2" name="Slide Number Placeholder 1"/>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2429677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04800" y="2385637"/>
            <a:ext cx="11658600" cy="2086725"/>
          </a:xfrm>
        </p:spPr>
        <p:txBody>
          <a:bodyPr/>
          <a:lstStyle/>
          <a:p>
            <a:r>
              <a:rPr lang="en-US" dirty="0"/>
              <a:t>I am already tired when I get home. I know I need to exercise but by the time I make dinner and get the kids to bed it is late and I am exhausted.</a:t>
            </a:r>
          </a:p>
          <a:p>
            <a:endParaRPr lang="en-US" dirty="0"/>
          </a:p>
        </p:txBody>
      </p:sp>
    </p:spTree>
    <p:extLst>
      <p:ext uri="{BB962C8B-B14F-4D97-AF65-F5344CB8AC3E}">
        <p14:creationId xmlns:p14="http://schemas.microsoft.com/office/powerpoint/2010/main" val="3881451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1514C-5E56-4738-A1FF-4B1CFD2A3E36}" type="slidenum">
              <a:rPr kumimoji="0" lang="en-US" sz="1200" b="0" i="0" u="none" strike="noStrike" kern="1200" cap="none" spc="0" normalizeH="0" baseline="0" noProof="0" smtClean="0">
                <a:ln>
                  <a:noFill/>
                </a:ln>
                <a:solidFill>
                  <a:srgbClr val="0074AF"/>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74AF"/>
              </a:solidFill>
              <a:effectLst/>
              <a:uLnTx/>
              <a:uFillTx/>
              <a:latin typeface="Segoe UI"/>
              <a:ea typeface="+mn-ea"/>
              <a:cs typeface="+mn-cs"/>
            </a:endParaRPr>
          </a:p>
        </p:txBody>
      </p:sp>
      <p:sp>
        <p:nvSpPr>
          <p:cNvPr id="3" name="Oval Callout 2"/>
          <p:cNvSpPr/>
          <p:nvPr/>
        </p:nvSpPr>
        <p:spPr>
          <a:xfrm>
            <a:off x="176049" y="3156219"/>
            <a:ext cx="2952420" cy="1889891"/>
          </a:xfrm>
          <a:prstGeom prst="wedgeEllipseCallou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4" name="Oval Callout 3"/>
          <p:cNvSpPr/>
          <p:nvPr/>
        </p:nvSpPr>
        <p:spPr>
          <a:xfrm>
            <a:off x="7693818" y="2517243"/>
            <a:ext cx="2277458" cy="1679191"/>
          </a:xfrm>
          <a:prstGeom prst="wedgeEllipseCallou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5" name="Oval Callout 4"/>
          <p:cNvSpPr/>
          <p:nvPr/>
        </p:nvSpPr>
        <p:spPr>
          <a:xfrm>
            <a:off x="1427106" y="208208"/>
            <a:ext cx="3402726" cy="2266292"/>
          </a:xfrm>
          <a:prstGeom prst="wedgeEllipseCallou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6" name="Oval Callout 5"/>
          <p:cNvSpPr/>
          <p:nvPr/>
        </p:nvSpPr>
        <p:spPr>
          <a:xfrm>
            <a:off x="9398793" y="337831"/>
            <a:ext cx="2528887" cy="1543051"/>
          </a:xfrm>
          <a:prstGeom prst="wedgeEllipseCallou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7" name="Oval Callout 6"/>
          <p:cNvSpPr/>
          <p:nvPr/>
        </p:nvSpPr>
        <p:spPr>
          <a:xfrm>
            <a:off x="3979522" y="2479019"/>
            <a:ext cx="2706576" cy="1717415"/>
          </a:xfrm>
          <a:prstGeom prst="wedgeEllipseCallou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8" name="TextBox 7"/>
          <p:cNvSpPr txBox="1"/>
          <p:nvPr/>
        </p:nvSpPr>
        <p:spPr>
          <a:xfrm>
            <a:off x="4372695" y="3028622"/>
            <a:ext cx="2113645"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Use an app to track your steps</a:t>
            </a:r>
          </a:p>
        </p:txBody>
      </p:sp>
      <p:sp>
        <p:nvSpPr>
          <p:cNvPr id="9" name="TextBox 8"/>
          <p:cNvSpPr txBox="1"/>
          <p:nvPr/>
        </p:nvSpPr>
        <p:spPr>
          <a:xfrm>
            <a:off x="9770267" y="792895"/>
            <a:ext cx="178593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Go for a walk at lunch</a:t>
            </a:r>
          </a:p>
        </p:txBody>
      </p:sp>
      <p:sp>
        <p:nvSpPr>
          <p:cNvPr id="10" name="TextBox 9"/>
          <p:cNvSpPr txBox="1"/>
          <p:nvPr/>
        </p:nvSpPr>
        <p:spPr>
          <a:xfrm>
            <a:off x="7918147" y="3052610"/>
            <a:ext cx="18288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Play outside with kids</a:t>
            </a:r>
          </a:p>
        </p:txBody>
      </p:sp>
      <p:sp>
        <p:nvSpPr>
          <p:cNvPr id="11" name="TextBox 10"/>
          <p:cNvSpPr txBox="1"/>
          <p:nvPr/>
        </p:nvSpPr>
        <p:spPr>
          <a:xfrm>
            <a:off x="1843088" y="848378"/>
            <a:ext cx="2415122"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Segoe UI"/>
                <a:ea typeface="+mn-ea"/>
                <a:cs typeface="+mn-cs"/>
              </a:rPr>
              <a:t>Go for a walk on the weekend</a:t>
            </a:r>
          </a:p>
        </p:txBody>
      </p:sp>
      <p:sp>
        <p:nvSpPr>
          <p:cNvPr id="12" name="TextBox 11"/>
          <p:cNvSpPr txBox="1"/>
          <p:nvPr/>
        </p:nvSpPr>
        <p:spPr>
          <a:xfrm>
            <a:off x="466066" y="3760496"/>
            <a:ext cx="226284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Turn on the music and dance</a:t>
            </a:r>
          </a:p>
        </p:txBody>
      </p:sp>
      <p:sp>
        <p:nvSpPr>
          <p:cNvPr id="13" name="Oval Callout 12"/>
          <p:cNvSpPr/>
          <p:nvPr/>
        </p:nvSpPr>
        <p:spPr>
          <a:xfrm>
            <a:off x="6099858" y="743247"/>
            <a:ext cx="2528887" cy="1543051"/>
          </a:xfrm>
          <a:prstGeom prst="wedgeEllipseCallou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4" name="Oval Callout 13"/>
          <p:cNvSpPr/>
          <p:nvPr/>
        </p:nvSpPr>
        <p:spPr>
          <a:xfrm>
            <a:off x="7693818" y="4558087"/>
            <a:ext cx="2914651" cy="1786543"/>
          </a:xfrm>
          <a:prstGeom prst="wedgeEllipseCallou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5" name="Oval Callout 14"/>
          <p:cNvSpPr/>
          <p:nvPr/>
        </p:nvSpPr>
        <p:spPr>
          <a:xfrm>
            <a:off x="3207545" y="4522367"/>
            <a:ext cx="2500846" cy="1621258"/>
          </a:xfrm>
          <a:prstGeom prst="wedgeEllipseCallou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6" name="TextBox 15"/>
          <p:cNvSpPr txBox="1"/>
          <p:nvPr/>
        </p:nvSpPr>
        <p:spPr>
          <a:xfrm>
            <a:off x="6298406" y="1137234"/>
            <a:ext cx="19431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10 minute bouts count</a:t>
            </a:r>
          </a:p>
        </p:txBody>
      </p:sp>
      <p:sp>
        <p:nvSpPr>
          <p:cNvPr id="17" name="TextBox 16"/>
          <p:cNvSpPr txBox="1"/>
          <p:nvPr/>
        </p:nvSpPr>
        <p:spPr>
          <a:xfrm>
            <a:off x="3486418" y="4979053"/>
            <a:ext cx="19431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Get up 20 minutes earlier</a:t>
            </a:r>
          </a:p>
        </p:txBody>
      </p:sp>
      <p:sp>
        <p:nvSpPr>
          <p:cNvPr id="18" name="TextBox 17"/>
          <p:cNvSpPr txBox="1"/>
          <p:nvPr/>
        </p:nvSpPr>
        <p:spPr>
          <a:xfrm>
            <a:off x="7858125" y="4943528"/>
            <a:ext cx="2586038"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You’ll sleep better and have more energy</a:t>
            </a:r>
          </a:p>
        </p:txBody>
      </p:sp>
    </p:spTree>
    <p:extLst>
      <p:ext uri="{BB962C8B-B14F-4D97-AF65-F5344CB8AC3E}">
        <p14:creationId xmlns:p14="http://schemas.microsoft.com/office/powerpoint/2010/main" val="121472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animBg="1"/>
      <p:bldP spid="14" grpId="0" animBg="1"/>
      <p:bldP spid="15" grpId="0" animBg="1"/>
      <p:bldP spid="16" grpId="0"/>
      <p:bldP spid="17" grpId="0"/>
      <p:bldP spid="18" grpId="0"/>
    </p:bldLst>
  </p:timing>
</p:sld>
</file>

<file path=ppt/theme/theme1.xml><?xml version="1.0" encoding="utf-8"?>
<a:theme xmlns:a="http://schemas.openxmlformats.org/drawingml/2006/main"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FUL Presentations.pptx" id="{F35F1979-0F96-40AB-A8BA-4291EDE5F127}" vid="{D4D34B82-5498-418F-8E4B-B445820BAA9A}"/>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1614</TotalTime>
  <Words>1601</Words>
  <Application>Microsoft Office PowerPoint</Application>
  <PresentationFormat>Widescreen</PresentationFormat>
  <Paragraphs>322</Paragraphs>
  <Slides>55</Slides>
  <Notes>29</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55</vt:i4>
      </vt:variant>
    </vt:vector>
  </HeadingPairs>
  <TitlesOfParts>
    <vt:vector size="72" baseType="lpstr">
      <vt:lpstr>Arial</vt:lpstr>
      <vt:lpstr>Arial Black</vt:lpstr>
      <vt:lpstr>Bauhaus 93</vt:lpstr>
      <vt:lpstr>Bodoni MT Black</vt:lpstr>
      <vt:lpstr>Bradley Hand ITC</vt:lpstr>
      <vt:lpstr>Calibri</vt:lpstr>
      <vt:lpstr>Calibri Light</vt:lpstr>
      <vt:lpstr>Freestyle Script</vt:lpstr>
      <vt:lpstr>Segoe UI</vt:lpstr>
      <vt:lpstr>Segoe UI Black</vt:lpstr>
      <vt:lpstr>Segoe UI Light</vt:lpstr>
      <vt:lpstr>Segoe UI Semibold</vt:lpstr>
      <vt:lpstr>Segoe UI Semilight</vt:lpstr>
      <vt:lpstr>Wingdings</vt:lpstr>
      <vt:lpstr>Wingdings 2</vt:lpstr>
      <vt:lpstr>Storybuilding Neal Creative</vt:lpstr>
      <vt:lpstr>Retrospect</vt:lpstr>
      <vt:lpstr>Stop telling me                         what to do</vt:lpstr>
      <vt:lpstr>My training</vt:lpstr>
      <vt:lpstr>PowerPoint Presentation</vt:lpstr>
      <vt:lpstr>PowerPoint Presentation</vt:lpstr>
      <vt:lpstr>PowerPoint Presentation</vt:lpstr>
      <vt:lpstr>PowerPoint Presentation</vt:lpstr>
      <vt:lpstr>Objectives</vt:lpstr>
      <vt:lpstr>PowerPoint Presentation</vt:lpstr>
      <vt:lpstr>PowerPoint Presentation</vt:lpstr>
      <vt:lpstr>PowerPoint Presentation</vt:lpstr>
      <vt:lpstr>PowerPoint Presentation</vt:lpstr>
      <vt:lpstr>Spirit of MI</vt:lpstr>
      <vt:lpstr>MI is directive</vt:lpstr>
      <vt:lpstr>PowerPoint Presentation</vt:lpstr>
      <vt:lpstr>People who are ambivalent</vt:lpstr>
      <vt:lpstr>PowerPoint Presentation</vt:lpstr>
      <vt:lpstr>PowerPoint Presentation</vt:lpstr>
      <vt:lpstr>PowerPoint Presentation</vt:lpstr>
      <vt:lpstr>Method of MI</vt:lpstr>
      <vt:lpstr>Engaging</vt:lpstr>
      <vt:lpstr>Engaging</vt:lpstr>
      <vt:lpstr>Disengagement traps</vt:lpstr>
      <vt:lpstr>Assessment</vt:lpstr>
      <vt:lpstr>Assessment</vt:lpstr>
      <vt:lpstr>Disengagement traps</vt:lpstr>
      <vt:lpstr>Core Interviewing Skills</vt:lpstr>
      <vt:lpstr>Core Interviewing Skills</vt:lpstr>
      <vt:lpstr>Open ended questions</vt:lpstr>
      <vt:lpstr>Affirming</vt:lpstr>
      <vt:lpstr>Affirming</vt:lpstr>
      <vt:lpstr>Reflections</vt:lpstr>
      <vt:lpstr>Reflections</vt:lpstr>
      <vt:lpstr>Summaries</vt:lpstr>
      <vt:lpstr>Focusing</vt:lpstr>
      <vt:lpstr>Focusing</vt:lpstr>
      <vt:lpstr>Agenda mapping</vt:lpstr>
      <vt:lpstr>Exchanging information</vt:lpstr>
      <vt:lpstr>Exchanging Information</vt:lpstr>
      <vt:lpstr>Evoking </vt:lpstr>
      <vt:lpstr>Evoking</vt:lpstr>
      <vt:lpstr>Evoking change talk</vt:lpstr>
      <vt:lpstr>Change talk</vt:lpstr>
      <vt:lpstr>Change talk</vt:lpstr>
      <vt:lpstr>Mobilizing change talk</vt:lpstr>
      <vt:lpstr>Readiness Ruler</vt:lpstr>
      <vt:lpstr>Evoking change talk</vt:lpstr>
      <vt:lpstr>Decisional Balance</vt:lpstr>
      <vt:lpstr>Responding to change talk</vt:lpstr>
      <vt:lpstr>PowerPoint Presentation</vt:lpstr>
      <vt:lpstr>Planning</vt:lpstr>
      <vt:lpstr>Planning</vt:lpstr>
      <vt:lpstr>Developing a change plan</vt:lpstr>
      <vt:lpstr>PowerPoint Presentation</vt:lpstr>
      <vt:lpstr>PowerPoint Presentation</vt:lpstr>
      <vt:lpstr>Learning more</vt:lpstr>
    </vt:vector>
  </TitlesOfParts>
  <Company>IUSM Department of Pediatrics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Pike, Julie M</dc:creator>
  <cp:lastModifiedBy>Lorna O'Connell</cp:lastModifiedBy>
  <cp:revision>102</cp:revision>
  <dcterms:created xsi:type="dcterms:W3CDTF">2017-10-19T22:37:47Z</dcterms:created>
  <dcterms:modified xsi:type="dcterms:W3CDTF">2018-04-08T20:13:36Z</dcterms:modified>
</cp:coreProperties>
</file>