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notesSlides/notesSlide18.xml" ContentType="application/vnd.openxmlformats-officedocument.presentationml.notesSlide+xml"/>
  <Override PartName="/ppt/tags/tag23.xml" ContentType="application/vnd.openxmlformats-officedocument.presentationml.tags+xml"/>
  <Override PartName="/ppt/notesSlides/notesSlide19.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tags/tag26.xml" ContentType="application/vnd.openxmlformats-officedocument.presentationml.tags+xml"/>
  <Override PartName="/ppt/notesSlides/notesSlide22.xml" ContentType="application/vnd.openxmlformats-officedocument.presentationml.notesSlide+xml"/>
  <Override PartName="/ppt/tags/tag27.xml" ContentType="application/vnd.openxmlformats-officedocument.presentationml.tags+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8.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6" r:id="rId2"/>
    <p:sldId id="257" r:id="rId3"/>
    <p:sldId id="258" r:id="rId4"/>
    <p:sldId id="259" r:id="rId5"/>
    <p:sldId id="260" r:id="rId6"/>
    <p:sldId id="292" r:id="rId7"/>
    <p:sldId id="261" r:id="rId8"/>
    <p:sldId id="294" r:id="rId9"/>
    <p:sldId id="264" r:id="rId10"/>
    <p:sldId id="295" r:id="rId11"/>
    <p:sldId id="266" r:id="rId12"/>
    <p:sldId id="267" r:id="rId13"/>
    <p:sldId id="302" r:id="rId14"/>
    <p:sldId id="269" r:id="rId15"/>
    <p:sldId id="285" r:id="rId16"/>
    <p:sldId id="270" r:id="rId17"/>
    <p:sldId id="291" r:id="rId18"/>
    <p:sldId id="283" r:id="rId19"/>
    <p:sldId id="271" r:id="rId20"/>
    <p:sldId id="272" r:id="rId21"/>
    <p:sldId id="273" r:id="rId22"/>
    <p:sldId id="286" r:id="rId23"/>
    <p:sldId id="274" r:id="rId24"/>
    <p:sldId id="287" r:id="rId25"/>
    <p:sldId id="276" r:id="rId26"/>
    <p:sldId id="304" r:id="rId27"/>
    <p:sldId id="281" r:id="rId28"/>
    <p:sldId id="303" r:id="rId29"/>
    <p:sldId id="288" r:id="rId30"/>
    <p:sldId id="277" r:id="rId31"/>
    <p:sldId id="279" r:id="rId32"/>
    <p:sldId id="278" r:id="rId33"/>
    <p:sldId id="280" r:id="rId34"/>
    <p:sldId id="275" r:id="rId35"/>
    <p:sldId id="305" r:id="rId36"/>
    <p:sldId id="306" r:id="rId37"/>
    <p:sldId id="289" r:id="rId38"/>
    <p:sldId id="301" r:id="rId39"/>
    <p:sldId id="290" r:id="rId40"/>
    <p:sldId id="298" r:id="rId41"/>
    <p:sldId id="299" r:id="rId42"/>
    <p:sldId id="300" r:id="rId43"/>
  </p:sldIdLst>
  <p:sldSz cx="12192000" cy="6858000"/>
  <p:notesSz cx="6858000" cy="9144000"/>
  <p:custDataLst>
    <p:tags r:id="rId45"/>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AE0"/>
    <a:srgbClr val="89B29A"/>
    <a:srgbClr val="84AB93"/>
    <a:srgbClr val="165D3E"/>
    <a:srgbClr val="275B42"/>
    <a:srgbClr val="00723E"/>
    <a:srgbClr val="FFCB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39" autoAdjust="0"/>
    <p:restoredTop sz="67089"/>
  </p:normalViewPr>
  <p:slideViewPr>
    <p:cSldViewPr snapToGrid="0" snapToObjects="1">
      <p:cViewPr varScale="1">
        <p:scale>
          <a:sx n="59" d="100"/>
          <a:sy n="59" d="100"/>
        </p:scale>
        <p:origin x="1686" y="78"/>
      </p:cViewPr>
      <p:guideLst/>
    </p:cSldViewPr>
  </p:slideViewPr>
  <p:notesTextViewPr>
    <p:cViewPr>
      <p:scale>
        <a:sx n="140" d="100"/>
        <a:sy n="14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09A950-97C3-49DE-AF49-20C0C0B987D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5EB1F85-B46F-4966-925C-F6AD7F0A8AC1}">
      <dgm:prSet phldrT="[Text]"/>
      <dgm:spPr>
        <a:solidFill>
          <a:srgbClr val="275B42"/>
        </a:solidFill>
        <a:ln>
          <a:solidFill>
            <a:srgbClr val="165D3E"/>
          </a:solidFill>
        </a:ln>
      </dgm:spPr>
      <dgm:t>
        <a:bodyPr/>
        <a:lstStyle/>
        <a:p>
          <a:r>
            <a:rPr lang="en-US" dirty="0">
              <a:latin typeface="Raleway"/>
            </a:rPr>
            <a:t>Personal awareness</a:t>
          </a:r>
        </a:p>
      </dgm:t>
    </dgm:pt>
    <dgm:pt modelId="{82678563-D940-436F-B7EF-27BFB27367FF}" type="parTrans" cxnId="{E621DC8F-2DDF-4EB9-878C-43214E528C9F}">
      <dgm:prSet/>
      <dgm:spPr/>
      <dgm:t>
        <a:bodyPr/>
        <a:lstStyle/>
        <a:p>
          <a:endParaRPr lang="en-US"/>
        </a:p>
      </dgm:t>
    </dgm:pt>
    <dgm:pt modelId="{3C24FA16-00CF-4DBE-BEA1-7F1504DA8B7A}" type="sibTrans" cxnId="{E621DC8F-2DDF-4EB9-878C-43214E528C9F}">
      <dgm:prSet/>
      <dgm:spPr/>
      <dgm:t>
        <a:bodyPr/>
        <a:lstStyle/>
        <a:p>
          <a:endParaRPr lang="en-US"/>
        </a:p>
      </dgm:t>
    </dgm:pt>
    <dgm:pt modelId="{84495076-FA42-46F1-B5A1-2B939B28DDFC}">
      <dgm:prSet phldrT="[Text]"/>
      <dgm:spPr>
        <a:solidFill>
          <a:srgbClr val="165D3E"/>
        </a:solidFill>
        <a:ln>
          <a:solidFill>
            <a:srgbClr val="275B42"/>
          </a:solidFill>
        </a:ln>
      </dgm:spPr>
      <dgm:t>
        <a:bodyPr/>
        <a:lstStyle/>
        <a:p>
          <a:r>
            <a:rPr lang="en-US" dirty="0">
              <a:latin typeface="Raleway"/>
            </a:rPr>
            <a:t>Acknowledgmen</a:t>
          </a:r>
          <a:r>
            <a:rPr lang="en-US" dirty="0"/>
            <a:t>t </a:t>
          </a:r>
        </a:p>
      </dgm:t>
    </dgm:pt>
    <dgm:pt modelId="{CB0A21B8-7D58-44E5-89FB-DC798CDA97C6}" type="parTrans" cxnId="{8CDAF35E-DFD1-422A-9031-FD774DA72F06}">
      <dgm:prSet/>
      <dgm:spPr/>
      <dgm:t>
        <a:bodyPr/>
        <a:lstStyle/>
        <a:p>
          <a:endParaRPr lang="en-US"/>
        </a:p>
      </dgm:t>
    </dgm:pt>
    <dgm:pt modelId="{09F30D08-415A-4679-952B-68E394E8C72E}" type="sibTrans" cxnId="{8CDAF35E-DFD1-422A-9031-FD774DA72F06}">
      <dgm:prSet/>
      <dgm:spPr/>
      <dgm:t>
        <a:bodyPr/>
        <a:lstStyle/>
        <a:p>
          <a:endParaRPr lang="en-US"/>
        </a:p>
      </dgm:t>
    </dgm:pt>
    <dgm:pt modelId="{ABCB3D09-286E-4544-9528-F335E9973DB0}">
      <dgm:prSet phldrT="[Text]"/>
      <dgm:spPr>
        <a:solidFill>
          <a:srgbClr val="165D3E"/>
        </a:solidFill>
        <a:ln>
          <a:solidFill>
            <a:srgbClr val="165D3E"/>
          </a:solidFill>
        </a:ln>
      </dgm:spPr>
      <dgm:t>
        <a:bodyPr/>
        <a:lstStyle/>
        <a:p>
          <a:r>
            <a:rPr lang="en-US" dirty="0">
              <a:latin typeface="Raleway"/>
            </a:rPr>
            <a:t>Empathy </a:t>
          </a:r>
        </a:p>
      </dgm:t>
    </dgm:pt>
    <dgm:pt modelId="{03CBB274-42E8-44F1-AEED-0CD39C6C58AD}" type="parTrans" cxnId="{F45DB173-C587-4063-BDA4-78AC68BE3A68}">
      <dgm:prSet/>
      <dgm:spPr/>
      <dgm:t>
        <a:bodyPr/>
        <a:lstStyle/>
        <a:p>
          <a:endParaRPr lang="en-US"/>
        </a:p>
      </dgm:t>
    </dgm:pt>
    <dgm:pt modelId="{1F3755A1-DCFB-44E9-B97B-0BA8AF6BB518}" type="sibTrans" cxnId="{F45DB173-C587-4063-BDA4-78AC68BE3A68}">
      <dgm:prSet/>
      <dgm:spPr/>
      <dgm:t>
        <a:bodyPr/>
        <a:lstStyle/>
        <a:p>
          <a:endParaRPr lang="en-US"/>
        </a:p>
      </dgm:t>
    </dgm:pt>
    <dgm:pt modelId="{75E76B0A-25F9-442D-8305-8F4B89CFB6C4}">
      <dgm:prSet phldrT="[Text]"/>
      <dgm:spPr>
        <a:solidFill>
          <a:srgbClr val="165D3E"/>
        </a:solidFill>
        <a:ln>
          <a:solidFill>
            <a:srgbClr val="165D3E"/>
          </a:solidFill>
        </a:ln>
      </dgm:spPr>
      <dgm:t>
        <a:bodyPr/>
        <a:lstStyle/>
        <a:p>
          <a:r>
            <a:rPr lang="en-US" dirty="0">
              <a:latin typeface="Raleway"/>
            </a:rPr>
            <a:t>Advocacy</a:t>
          </a:r>
        </a:p>
      </dgm:t>
    </dgm:pt>
    <dgm:pt modelId="{66BFC830-60B7-4300-8160-2A5105305477}" type="parTrans" cxnId="{3D92B1CE-9350-4D78-BA9D-F213A3114978}">
      <dgm:prSet/>
      <dgm:spPr/>
      <dgm:t>
        <a:bodyPr/>
        <a:lstStyle/>
        <a:p>
          <a:endParaRPr lang="en-US"/>
        </a:p>
      </dgm:t>
    </dgm:pt>
    <dgm:pt modelId="{C658EB2E-253A-4775-8F88-8EE1D06F2B3B}" type="sibTrans" cxnId="{3D92B1CE-9350-4D78-BA9D-F213A3114978}">
      <dgm:prSet/>
      <dgm:spPr/>
      <dgm:t>
        <a:bodyPr/>
        <a:lstStyle/>
        <a:p>
          <a:endParaRPr lang="en-US"/>
        </a:p>
      </dgm:t>
    </dgm:pt>
    <dgm:pt modelId="{7B07E4B9-C06F-417D-963C-5AEF1D0B54DC}">
      <dgm:prSet phldrT="[Text]"/>
      <dgm:spPr>
        <a:solidFill>
          <a:srgbClr val="FDDAE0"/>
        </a:solidFill>
        <a:ln>
          <a:solidFill>
            <a:srgbClr val="FDDAE0"/>
          </a:solidFill>
        </a:ln>
      </dgm:spPr>
      <dgm:t>
        <a:bodyPr/>
        <a:lstStyle/>
        <a:p>
          <a:r>
            <a:rPr lang="en-US" dirty="0">
              <a:latin typeface="Raleway"/>
            </a:rPr>
            <a:t>Education </a:t>
          </a:r>
        </a:p>
      </dgm:t>
    </dgm:pt>
    <dgm:pt modelId="{16645FFD-BA5D-4083-9437-9F79C1636183}" type="parTrans" cxnId="{96A78FD0-BA01-4B19-88C0-BECA2F32BDA1}">
      <dgm:prSet/>
      <dgm:spPr/>
      <dgm:t>
        <a:bodyPr/>
        <a:lstStyle/>
        <a:p>
          <a:endParaRPr lang="en-US"/>
        </a:p>
      </dgm:t>
    </dgm:pt>
    <dgm:pt modelId="{3BF1B578-BE9A-41E3-B916-2F5BAB99DE9E}" type="sibTrans" cxnId="{96A78FD0-BA01-4B19-88C0-BECA2F32BDA1}">
      <dgm:prSet/>
      <dgm:spPr/>
      <dgm:t>
        <a:bodyPr/>
        <a:lstStyle/>
        <a:p>
          <a:endParaRPr lang="en-US"/>
        </a:p>
      </dgm:t>
    </dgm:pt>
    <dgm:pt modelId="{AC831061-1FA2-463B-9C50-72A8D3B0BB24}" type="pres">
      <dgm:prSet presAssocID="{6A09A950-97C3-49DE-AF49-20C0C0B987D5}" presName="diagram" presStyleCnt="0">
        <dgm:presLayoutVars>
          <dgm:dir/>
          <dgm:resizeHandles val="exact"/>
        </dgm:presLayoutVars>
      </dgm:prSet>
      <dgm:spPr/>
    </dgm:pt>
    <dgm:pt modelId="{CB5552C8-2D18-439C-922D-5E8DFA85B1F3}" type="pres">
      <dgm:prSet presAssocID="{E5EB1F85-B46F-4966-925C-F6AD7F0A8AC1}" presName="node" presStyleLbl="node1" presStyleIdx="0" presStyleCnt="5">
        <dgm:presLayoutVars>
          <dgm:bulletEnabled val="1"/>
        </dgm:presLayoutVars>
      </dgm:prSet>
      <dgm:spPr/>
    </dgm:pt>
    <dgm:pt modelId="{ED8D02C5-5AE6-4093-BBFE-E9F3DDF55124}" type="pres">
      <dgm:prSet presAssocID="{3C24FA16-00CF-4DBE-BEA1-7F1504DA8B7A}" presName="sibTrans" presStyleCnt="0"/>
      <dgm:spPr/>
    </dgm:pt>
    <dgm:pt modelId="{CB599D6F-031B-4D7B-B321-1DCA39030896}" type="pres">
      <dgm:prSet presAssocID="{84495076-FA42-46F1-B5A1-2B939B28DDFC}" presName="node" presStyleLbl="node1" presStyleIdx="1" presStyleCnt="5">
        <dgm:presLayoutVars>
          <dgm:bulletEnabled val="1"/>
        </dgm:presLayoutVars>
      </dgm:prSet>
      <dgm:spPr/>
    </dgm:pt>
    <dgm:pt modelId="{AA1C3D5B-EADF-4FA2-9293-5BA43B9EBF13}" type="pres">
      <dgm:prSet presAssocID="{09F30D08-415A-4679-952B-68E394E8C72E}" presName="sibTrans" presStyleCnt="0"/>
      <dgm:spPr/>
    </dgm:pt>
    <dgm:pt modelId="{C7192782-9C06-4728-AC4F-11CACD8D415B}" type="pres">
      <dgm:prSet presAssocID="{ABCB3D09-286E-4544-9528-F335E9973DB0}" presName="node" presStyleLbl="node1" presStyleIdx="2" presStyleCnt="5">
        <dgm:presLayoutVars>
          <dgm:bulletEnabled val="1"/>
        </dgm:presLayoutVars>
      </dgm:prSet>
      <dgm:spPr/>
    </dgm:pt>
    <dgm:pt modelId="{9597EB4C-FD8A-4272-9A7C-D6995E80D082}" type="pres">
      <dgm:prSet presAssocID="{1F3755A1-DCFB-44E9-B97B-0BA8AF6BB518}" presName="sibTrans" presStyleCnt="0"/>
      <dgm:spPr/>
    </dgm:pt>
    <dgm:pt modelId="{96D1062E-CE6B-47D3-8458-E7A5A8396DE9}" type="pres">
      <dgm:prSet presAssocID="{75E76B0A-25F9-442D-8305-8F4B89CFB6C4}" presName="node" presStyleLbl="node1" presStyleIdx="3" presStyleCnt="5">
        <dgm:presLayoutVars>
          <dgm:bulletEnabled val="1"/>
        </dgm:presLayoutVars>
      </dgm:prSet>
      <dgm:spPr/>
    </dgm:pt>
    <dgm:pt modelId="{3E45F33B-2095-402E-BD06-72DC5E7C146E}" type="pres">
      <dgm:prSet presAssocID="{C658EB2E-253A-4775-8F88-8EE1D06F2B3B}" presName="sibTrans" presStyleCnt="0"/>
      <dgm:spPr/>
    </dgm:pt>
    <dgm:pt modelId="{90DB9AD1-1BB2-4827-8198-B6D54B6764AC}" type="pres">
      <dgm:prSet presAssocID="{7B07E4B9-C06F-417D-963C-5AEF1D0B54DC}" presName="node" presStyleLbl="node1" presStyleIdx="4" presStyleCnt="5">
        <dgm:presLayoutVars>
          <dgm:bulletEnabled val="1"/>
        </dgm:presLayoutVars>
      </dgm:prSet>
      <dgm:spPr/>
    </dgm:pt>
  </dgm:ptLst>
  <dgm:cxnLst>
    <dgm:cxn modelId="{8CDAF35E-DFD1-422A-9031-FD774DA72F06}" srcId="{6A09A950-97C3-49DE-AF49-20C0C0B987D5}" destId="{84495076-FA42-46F1-B5A1-2B939B28DDFC}" srcOrd="1" destOrd="0" parTransId="{CB0A21B8-7D58-44E5-89FB-DC798CDA97C6}" sibTransId="{09F30D08-415A-4679-952B-68E394E8C72E}"/>
    <dgm:cxn modelId="{5423234A-44DC-4117-87DF-F6661B4C0D01}" type="presOf" srcId="{75E76B0A-25F9-442D-8305-8F4B89CFB6C4}" destId="{96D1062E-CE6B-47D3-8458-E7A5A8396DE9}" srcOrd="0" destOrd="0" presId="urn:microsoft.com/office/officeart/2005/8/layout/default"/>
    <dgm:cxn modelId="{6597F54B-E0F1-496B-ABE1-29CE7E09C047}" type="presOf" srcId="{E5EB1F85-B46F-4966-925C-F6AD7F0A8AC1}" destId="{CB5552C8-2D18-439C-922D-5E8DFA85B1F3}" srcOrd="0" destOrd="0" presId="urn:microsoft.com/office/officeart/2005/8/layout/default"/>
    <dgm:cxn modelId="{179C0A52-6735-48A2-9988-6B82818CBA2D}" type="presOf" srcId="{84495076-FA42-46F1-B5A1-2B939B28DDFC}" destId="{CB599D6F-031B-4D7B-B321-1DCA39030896}" srcOrd="0" destOrd="0" presId="urn:microsoft.com/office/officeart/2005/8/layout/default"/>
    <dgm:cxn modelId="{F45DB173-C587-4063-BDA4-78AC68BE3A68}" srcId="{6A09A950-97C3-49DE-AF49-20C0C0B987D5}" destId="{ABCB3D09-286E-4544-9528-F335E9973DB0}" srcOrd="2" destOrd="0" parTransId="{03CBB274-42E8-44F1-AEED-0CD39C6C58AD}" sibTransId="{1F3755A1-DCFB-44E9-B97B-0BA8AF6BB518}"/>
    <dgm:cxn modelId="{E621DC8F-2DDF-4EB9-878C-43214E528C9F}" srcId="{6A09A950-97C3-49DE-AF49-20C0C0B987D5}" destId="{E5EB1F85-B46F-4966-925C-F6AD7F0A8AC1}" srcOrd="0" destOrd="0" parTransId="{82678563-D940-436F-B7EF-27BFB27367FF}" sibTransId="{3C24FA16-00CF-4DBE-BEA1-7F1504DA8B7A}"/>
    <dgm:cxn modelId="{1116CFC4-BC82-4E97-9682-BF4C4E59A075}" type="presOf" srcId="{ABCB3D09-286E-4544-9528-F335E9973DB0}" destId="{C7192782-9C06-4728-AC4F-11CACD8D415B}" srcOrd="0" destOrd="0" presId="urn:microsoft.com/office/officeart/2005/8/layout/default"/>
    <dgm:cxn modelId="{EDF157CA-023C-4204-BA3D-CAAE3FFC1AAA}" type="presOf" srcId="{7B07E4B9-C06F-417D-963C-5AEF1D0B54DC}" destId="{90DB9AD1-1BB2-4827-8198-B6D54B6764AC}" srcOrd="0" destOrd="0" presId="urn:microsoft.com/office/officeart/2005/8/layout/default"/>
    <dgm:cxn modelId="{3D92B1CE-9350-4D78-BA9D-F213A3114978}" srcId="{6A09A950-97C3-49DE-AF49-20C0C0B987D5}" destId="{75E76B0A-25F9-442D-8305-8F4B89CFB6C4}" srcOrd="3" destOrd="0" parTransId="{66BFC830-60B7-4300-8160-2A5105305477}" sibTransId="{C658EB2E-253A-4775-8F88-8EE1D06F2B3B}"/>
    <dgm:cxn modelId="{96A78FD0-BA01-4B19-88C0-BECA2F32BDA1}" srcId="{6A09A950-97C3-49DE-AF49-20C0C0B987D5}" destId="{7B07E4B9-C06F-417D-963C-5AEF1D0B54DC}" srcOrd="4" destOrd="0" parTransId="{16645FFD-BA5D-4083-9437-9F79C1636183}" sibTransId="{3BF1B578-BE9A-41E3-B916-2F5BAB99DE9E}"/>
    <dgm:cxn modelId="{21CE56DF-15BE-489E-8F5C-DFAC48272FC9}" type="presOf" srcId="{6A09A950-97C3-49DE-AF49-20C0C0B987D5}" destId="{AC831061-1FA2-463B-9C50-72A8D3B0BB24}" srcOrd="0" destOrd="0" presId="urn:microsoft.com/office/officeart/2005/8/layout/default"/>
    <dgm:cxn modelId="{441C1668-2B00-4191-94FC-999265E5953E}" type="presParOf" srcId="{AC831061-1FA2-463B-9C50-72A8D3B0BB24}" destId="{CB5552C8-2D18-439C-922D-5E8DFA85B1F3}" srcOrd="0" destOrd="0" presId="urn:microsoft.com/office/officeart/2005/8/layout/default"/>
    <dgm:cxn modelId="{C54808AC-FAE8-4FBC-853C-C0152530A37C}" type="presParOf" srcId="{AC831061-1FA2-463B-9C50-72A8D3B0BB24}" destId="{ED8D02C5-5AE6-4093-BBFE-E9F3DDF55124}" srcOrd="1" destOrd="0" presId="urn:microsoft.com/office/officeart/2005/8/layout/default"/>
    <dgm:cxn modelId="{25325595-CBE1-4FA0-AECC-F4BFFABE5A67}" type="presParOf" srcId="{AC831061-1FA2-463B-9C50-72A8D3B0BB24}" destId="{CB599D6F-031B-4D7B-B321-1DCA39030896}" srcOrd="2" destOrd="0" presId="urn:microsoft.com/office/officeart/2005/8/layout/default"/>
    <dgm:cxn modelId="{B4B8F7F1-E8E0-4936-8D72-18F10DF087D9}" type="presParOf" srcId="{AC831061-1FA2-463B-9C50-72A8D3B0BB24}" destId="{AA1C3D5B-EADF-4FA2-9293-5BA43B9EBF13}" srcOrd="3" destOrd="0" presId="urn:microsoft.com/office/officeart/2005/8/layout/default"/>
    <dgm:cxn modelId="{421DCE39-3E27-46A8-81DB-8508C3DC4F1E}" type="presParOf" srcId="{AC831061-1FA2-463B-9C50-72A8D3B0BB24}" destId="{C7192782-9C06-4728-AC4F-11CACD8D415B}" srcOrd="4" destOrd="0" presId="urn:microsoft.com/office/officeart/2005/8/layout/default"/>
    <dgm:cxn modelId="{69E87C4B-671F-4E39-B1B5-D25F83D473F9}" type="presParOf" srcId="{AC831061-1FA2-463B-9C50-72A8D3B0BB24}" destId="{9597EB4C-FD8A-4272-9A7C-D6995E80D082}" srcOrd="5" destOrd="0" presId="urn:microsoft.com/office/officeart/2005/8/layout/default"/>
    <dgm:cxn modelId="{82488FEA-28C2-42EF-B063-4A67D1C55210}" type="presParOf" srcId="{AC831061-1FA2-463B-9C50-72A8D3B0BB24}" destId="{96D1062E-CE6B-47D3-8458-E7A5A8396DE9}" srcOrd="6" destOrd="0" presId="urn:microsoft.com/office/officeart/2005/8/layout/default"/>
    <dgm:cxn modelId="{5F0F9A31-2EAA-4BF3-8A9E-FFABB7879404}" type="presParOf" srcId="{AC831061-1FA2-463B-9C50-72A8D3B0BB24}" destId="{3E45F33B-2095-402E-BD06-72DC5E7C146E}" srcOrd="7" destOrd="0" presId="urn:microsoft.com/office/officeart/2005/8/layout/default"/>
    <dgm:cxn modelId="{AFA5B857-8FC9-4BC5-BEA5-2CC5F0791FE6}" type="presParOf" srcId="{AC831061-1FA2-463B-9C50-72A8D3B0BB24}" destId="{90DB9AD1-1BB2-4827-8198-B6D54B6764AC}" srcOrd="8" destOrd="0" presId="urn:microsoft.com/office/officeart/2005/8/layout/default"/>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CC4BFD-BABB-43C7-A678-1A9EA487EFBA}" type="doc">
      <dgm:prSet loTypeId="urn:microsoft.com/office/officeart/2005/8/layout/pyramid1" loCatId="pyramid" qsTypeId="urn:microsoft.com/office/officeart/2005/8/quickstyle/simple1" qsCatId="simple" csTypeId="urn:microsoft.com/office/officeart/2005/8/colors/accent1_2" csCatId="accent1" phldr="1"/>
      <dgm:spPr/>
    </dgm:pt>
    <dgm:pt modelId="{AF2C86F8-0843-4015-B62D-543E52B4F7D7}">
      <dgm:prSet phldrT="[Text]" custT="1"/>
      <dgm:spPr>
        <a:solidFill>
          <a:srgbClr val="FDDAE0"/>
        </a:solidFill>
        <a:ln>
          <a:solidFill>
            <a:srgbClr val="FDDAE0"/>
          </a:solidFill>
        </a:ln>
      </dgm:spPr>
      <dgm:t>
        <a:bodyPr/>
        <a:lstStyle/>
        <a:p>
          <a:endParaRPr lang="en-US" sz="1200" dirty="0"/>
        </a:p>
        <a:p>
          <a:endParaRPr lang="en-US" sz="1200" dirty="0"/>
        </a:p>
        <a:p>
          <a:r>
            <a:rPr lang="en-US" sz="1400" dirty="0">
              <a:solidFill>
                <a:schemeClr val="bg1"/>
              </a:solidFill>
              <a:latin typeface="Raleway" panose="020B0503030101060003"/>
            </a:rPr>
            <a:t>Individual </a:t>
          </a:r>
        </a:p>
        <a:p>
          <a:r>
            <a:rPr lang="en-US" sz="1400" dirty="0">
              <a:solidFill>
                <a:schemeClr val="bg1"/>
              </a:solidFill>
              <a:latin typeface="Raleway" panose="020B0503030101060003"/>
            </a:rPr>
            <a:t>foods</a:t>
          </a:r>
        </a:p>
      </dgm:t>
    </dgm:pt>
    <dgm:pt modelId="{2B48AB46-072B-4C88-BDC5-029B3E3D6836}" type="parTrans" cxnId="{1B7CF489-BCE3-4B74-B9AC-8ED498D5E05D}">
      <dgm:prSet/>
      <dgm:spPr/>
      <dgm:t>
        <a:bodyPr/>
        <a:lstStyle/>
        <a:p>
          <a:endParaRPr lang="en-US"/>
        </a:p>
      </dgm:t>
    </dgm:pt>
    <dgm:pt modelId="{7C561C8F-9B21-4980-818E-2B07F81C363E}" type="sibTrans" cxnId="{1B7CF489-BCE3-4B74-B9AC-8ED498D5E05D}">
      <dgm:prSet/>
      <dgm:spPr/>
      <dgm:t>
        <a:bodyPr/>
        <a:lstStyle/>
        <a:p>
          <a:endParaRPr lang="en-US"/>
        </a:p>
      </dgm:t>
    </dgm:pt>
    <dgm:pt modelId="{51420F3B-6BC2-4127-80FF-CEEEFCB8225E}">
      <dgm:prSet phldrT="[Text]" custT="1"/>
      <dgm:spPr>
        <a:solidFill>
          <a:srgbClr val="275B42"/>
        </a:solidFill>
        <a:ln>
          <a:solidFill>
            <a:srgbClr val="165D3E"/>
          </a:solidFill>
        </a:ln>
      </dgm:spPr>
      <dgm:t>
        <a:bodyPr/>
        <a:lstStyle/>
        <a:p>
          <a:r>
            <a:rPr lang="en-US" sz="2400" dirty="0">
              <a:solidFill>
                <a:schemeClr val="bg1"/>
              </a:solidFill>
              <a:latin typeface="Raleway" panose="020B0503030101060003"/>
            </a:rPr>
            <a:t>Variety</a:t>
          </a:r>
        </a:p>
      </dgm:t>
    </dgm:pt>
    <dgm:pt modelId="{E72515CE-96C5-40BB-A167-4A4F1C96D24D}" type="parTrans" cxnId="{3874E996-6A1F-4E34-AEF2-A38142CDA98D}">
      <dgm:prSet/>
      <dgm:spPr/>
      <dgm:t>
        <a:bodyPr/>
        <a:lstStyle/>
        <a:p>
          <a:endParaRPr lang="en-US"/>
        </a:p>
      </dgm:t>
    </dgm:pt>
    <dgm:pt modelId="{D6221A17-D9A2-442E-8F7C-401579138558}" type="sibTrans" cxnId="{3874E996-6A1F-4E34-AEF2-A38142CDA98D}">
      <dgm:prSet/>
      <dgm:spPr/>
      <dgm:t>
        <a:bodyPr/>
        <a:lstStyle/>
        <a:p>
          <a:endParaRPr lang="en-US"/>
        </a:p>
      </dgm:t>
    </dgm:pt>
    <dgm:pt modelId="{BA8FF02A-8F87-4997-A571-FF549A8BE719}">
      <dgm:prSet phldrT="[Text]" custT="1"/>
      <dgm:spPr>
        <a:solidFill>
          <a:srgbClr val="84AB93"/>
        </a:solidFill>
        <a:ln>
          <a:solidFill>
            <a:srgbClr val="89B29A"/>
          </a:solidFill>
        </a:ln>
      </dgm:spPr>
      <dgm:t>
        <a:bodyPr/>
        <a:lstStyle/>
        <a:p>
          <a:r>
            <a:rPr lang="en-US" sz="2400" dirty="0">
              <a:solidFill>
                <a:schemeClr val="bg1"/>
              </a:solidFill>
              <a:latin typeface="Raleway" panose="020B0503030101060003"/>
            </a:rPr>
            <a:t>Balance</a:t>
          </a:r>
        </a:p>
      </dgm:t>
    </dgm:pt>
    <dgm:pt modelId="{FDB769E2-692A-4883-8C0A-F5F75B586EAE}" type="parTrans" cxnId="{899847A4-D933-4047-8099-31F0EBB836F8}">
      <dgm:prSet/>
      <dgm:spPr/>
      <dgm:t>
        <a:bodyPr/>
        <a:lstStyle/>
        <a:p>
          <a:endParaRPr lang="en-US"/>
        </a:p>
      </dgm:t>
    </dgm:pt>
    <dgm:pt modelId="{210291D4-B6F0-46C8-8DED-EE651BE99355}" type="sibTrans" cxnId="{899847A4-D933-4047-8099-31F0EBB836F8}">
      <dgm:prSet/>
      <dgm:spPr/>
      <dgm:t>
        <a:bodyPr/>
        <a:lstStyle/>
        <a:p>
          <a:endParaRPr lang="en-US"/>
        </a:p>
      </dgm:t>
    </dgm:pt>
    <dgm:pt modelId="{EC397EE4-3845-4D75-8114-FD053EA53E31}">
      <dgm:prSet phldrT="[Text]" custT="1"/>
      <dgm:spPr>
        <a:solidFill>
          <a:srgbClr val="FDDAE0"/>
        </a:solidFill>
        <a:ln>
          <a:solidFill>
            <a:srgbClr val="FDDAE0"/>
          </a:solidFill>
        </a:ln>
      </dgm:spPr>
      <dgm:t>
        <a:bodyPr/>
        <a:lstStyle/>
        <a:p>
          <a:r>
            <a:rPr lang="en-US" sz="2400" dirty="0">
              <a:solidFill>
                <a:schemeClr val="bg1"/>
              </a:solidFill>
              <a:latin typeface="Raleway" panose="020B0503030101060003"/>
            </a:rPr>
            <a:t>Adequacy </a:t>
          </a:r>
        </a:p>
      </dgm:t>
    </dgm:pt>
    <dgm:pt modelId="{393D73F4-AF64-447E-93C4-31295A1CA71D}" type="parTrans" cxnId="{747C7C5C-4507-4312-80A2-D6DAB265028F}">
      <dgm:prSet/>
      <dgm:spPr/>
      <dgm:t>
        <a:bodyPr/>
        <a:lstStyle/>
        <a:p>
          <a:endParaRPr lang="en-US"/>
        </a:p>
      </dgm:t>
    </dgm:pt>
    <dgm:pt modelId="{77356881-DF95-4B3B-9F48-7CE02EB84B6E}" type="sibTrans" cxnId="{747C7C5C-4507-4312-80A2-D6DAB265028F}">
      <dgm:prSet/>
      <dgm:spPr/>
      <dgm:t>
        <a:bodyPr/>
        <a:lstStyle/>
        <a:p>
          <a:endParaRPr lang="en-US"/>
        </a:p>
      </dgm:t>
    </dgm:pt>
    <dgm:pt modelId="{1788DD35-7702-4F27-BED7-766784639BDC}" type="pres">
      <dgm:prSet presAssocID="{F3CC4BFD-BABB-43C7-A678-1A9EA487EFBA}" presName="Name0" presStyleCnt="0">
        <dgm:presLayoutVars>
          <dgm:dir/>
          <dgm:animLvl val="lvl"/>
          <dgm:resizeHandles val="exact"/>
        </dgm:presLayoutVars>
      </dgm:prSet>
      <dgm:spPr/>
    </dgm:pt>
    <dgm:pt modelId="{C1ED2623-41D4-4337-9704-54B0BD438B66}" type="pres">
      <dgm:prSet presAssocID="{AF2C86F8-0843-4015-B62D-543E52B4F7D7}" presName="Name8" presStyleCnt="0"/>
      <dgm:spPr/>
    </dgm:pt>
    <dgm:pt modelId="{A1CDBAA4-EF91-4DB2-866A-D41ADDC52AC4}" type="pres">
      <dgm:prSet presAssocID="{AF2C86F8-0843-4015-B62D-543E52B4F7D7}" presName="level" presStyleLbl="node1" presStyleIdx="0" presStyleCnt="4">
        <dgm:presLayoutVars>
          <dgm:chMax val="1"/>
          <dgm:bulletEnabled val="1"/>
        </dgm:presLayoutVars>
      </dgm:prSet>
      <dgm:spPr/>
    </dgm:pt>
    <dgm:pt modelId="{73639B63-4A3D-40F3-9250-2646ECC17C70}" type="pres">
      <dgm:prSet presAssocID="{AF2C86F8-0843-4015-B62D-543E52B4F7D7}" presName="levelTx" presStyleLbl="revTx" presStyleIdx="0" presStyleCnt="0">
        <dgm:presLayoutVars>
          <dgm:chMax val="1"/>
          <dgm:bulletEnabled val="1"/>
        </dgm:presLayoutVars>
      </dgm:prSet>
      <dgm:spPr/>
    </dgm:pt>
    <dgm:pt modelId="{0012DD6A-0FF1-4367-882D-03728908B848}" type="pres">
      <dgm:prSet presAssocID="{51420F3B-6BC2-4127-80FF-CEEEFCB8225E}" presName="Name8" presStyleCnt="0"/>
      <dgm:spPr/>
    </dgm:pt>
    <dgm:pt modelId="{A754F0DB-3C12-47F5-B456-2278EBDFE142}" type="pres">
      <dgm:prSet presAssocID="{51420F3B-6BC2-4127-80FF-CEEEFCB8225E}" presName="level" presStyleLbl="node1" presStyleIdx="1" presStyleCnt="4">
        <dgm:presLayoutVars>
          <dgm:chMax val="1"/>
          <dgm:bulletEnabled val="1"/>
        </dgm:presLayoutVars>
      </dgm:prSet>
      <dgm:spPr/>
    </dgm:pt>
    <dgm:pt modelId="{23B1B4CD-FFB1-4C33-92AC-595DFD614886}" type="pres">
      <dgm:prSet presAssocID="{51420F3B-6BC2-4127-80FF-CEEEFCB8225E}" presName="levelTx" presStyleLbl="revTx" presStyleIdx="0" presStyleCnt="0">
        <dgm:presLayoutVars>
          <dgm:chMax val="1"/>
          <dgm:bulletEnabled val="1"/>
        </dgm:presLayoutVars>
      </dgm:prSet>
      <dgm:spPr/>
    </dgm:pt>
    <dgm:pt modelId="{E1D66CAC-E952-40E3-92C8-98E2DA520307}" type="pres">
      <dgm:prSet presAssocID="{BA8FF02A-8F87-4997-A571-FF549A8BE719}" presName="Name8" presStyleCnt="0"/>
      <dgm:spPr/>
    </dgm:pt>
    <dgm:pt modelId="{7785F956-FE2B-4274-AFF7-C137F0F9B2AA}" type="pres">
      <dgm:prSet presAssocID="{BA8FF02A-8F87-4997-A571-FF549A8BE719}" presName="level" presStyleLbl="node1" presStyleIdx="2" presStyleCnt="4">
        <dgm:presLayoutVars>
          <dgm:chMax val="1"/>
          <dgm:bulletEnabled val="1"/>
        </dgm:presLayoutVars>
      </dgm:prSet>
      <dgm:spPr/>
    </dgm:pt>
    <dgm:pt modelId="{0FFDDA7B-7BCB-4D87-B2FF-14D09E9B6CCA}" type="pres">
      <dgm:prSet presAssocID="{BA8FF02A-8F87-4997-A571-FF549A8BE719}" presName="levelTx" presStyleLbl="revTx" presStyleIdx="0" presStyleCnt="0">
        <dgm:presLayoutVars>
          <dgm:chMax val="1"/>
          <dgm:bulletEnabled val="1"/>
        </dgm:presLayoutVars>
      </dgm:prSet>
      <dgm:spPr/>
    </dgm:pt>
    <dgm:pt modelId="{4C034385-60C6-490F-8141-92F0E593EC99}" type="pres">
      <dgm:prSet presAssocID="{EC397EE4-3845-4D75-8114-FD053EA53E31}" presName="Name8" presStyleCnt="0"/>
      <dgm:spPr/>
    </dgm:pt>
    <dgm:pt modelId="{5EEB737A-404B-4347-BBF8-A86F09E279DE}" type="pres">
      <dgm:prSet presAssocID="{EC397EE4-3845-4D75-8114-FD053EA53E31}" presName="level" presStyleLbl="node1" presStyleIdx="3" presStyleCnt="4">
        <dgm:presLayoutVars>
          <dgm:chMax val="1"/>
          <dgm:bulletEnabled val="1"/>
        </dgm:presLayoutVars>
      </dgm:prSet>
      <dgm:spPr/>
    </dgm:pt>
    <dgm:pt modelId="{A304235F-F81E-446D-B3A4-4FB81E0E1835}" type="pres">
      <dgm:prSet presAssocID="{EC397EE4-3845-4D75-8114-FD053EA53E31}" presName="levelTx" presStyleLbl="revTx" presStyleIdx="0" presStyleCnt="0">
        <dgm:presLayoutVars>
          <dgm:chMax val="1"/>
          <dgm:bulletEnabled val="1"/>
        </dgm:presLayoutVars>
      </dgm:prSet>
      <dgm:spPr/>
    </dgm:pt>
  </dgm:ptLst>
  <dgm:cxnLst>
    <dgm:cxn modelId="{47989D07-9EAD-4569-842B-857A00673902}" type="presOf" srcId="{EC397EE4-3845-4D75-8114-FD053EA53E31}" destId="{5EEB737A-404B-4347-BBF8-A86F09E279DE}" srcOrd="0" destOrd="0" presId="urn:microsoft.com/office/officeart/2005/8/layout/pyramid1"/>
    <dgm:cxn modelId="{3ED5AC26-90A1-4F2E-893C-76ABB251125A}" type="presOf" srcId="{AF2C86F8-0843-4015-B62D-543E52B4F7D7}" destId="{73639B63-4A3D-40F3-9250-2646ECC17C70}" srcOrd="1" destOrd="0" presId="urn:microsoft.com/office/officeart/2005/8/layout/pyramid1"/>
    <dgm:cxn modelId="{D717EF26-0544-4576-8613-057F2C1E156B}" type="presOf" srcId="{51420F3B-6BC2-4127-80FF-CEEEFCB8225E}" destId="{A754F0DB-3C12-47F5-B456-2278EBDFE142}" srcOrd="0" destOrd="0" presId="urn:microsoft.com/office/officeart/2005/8/layout/pyramid1"/>
    <dgm:cxn modelId="{71DFD730-D087-4979-81AC-5C4F4B6980B3}" type="presOf" srcId="{BA8FF02A-8F87-4997-A571-FF549A8BE719}" destId="{0FFDDA7B-7BCB-4D87-B2FF-14D09E9B6CCA}" srcOrd="1" destOrd="0" presId="urn:microsoft.com/office/officeart/2005/8/layout/pyramid1"/>
    <dgm:cxn modelId="{747C7C5C-4507-4312-80A2-D6DAB265028F}" srcId="{F3CC4BFD-BABB-43C7-A678-1A9EA487EFBA}" destId="{EC397EE4-3845-4D75-8114-FD053EA53E31}" srcOrd="3" destOrd="0" parTransId="{393D73F4-AF64-447E-93C4-31295A1CA71D}" sibTransId="{77356881-DF95-4B3B-9F48-7CE02EB84B6E}"/>
    <dgm:cxn modelId="{01350160-100F-4542-870C-81B64FCEE864}" type="presOf" srcId="{51420F3B-6BC2-4127-80FF-CEEEFCB8225E}" destId="{23B1B4CD-FFB1-4C33-92AC-595DFD614886}" srcOrd="1" destOrd="0" presId="urn:microsoft.com/office/officeart/2005/8/layout/pyramid1"/>
    <dgm:cxn modelId="{1B7CF489-BCE3-4B74-B9AC-8ED498D5E05D}" srcId="{F3CC4BFD-BABB-43C7-A678-1A9EA487EFBA}" destId="{AF2C86F8-0843-4015-B62D-543E52B4F7D7}" srcOrd="0" destOrd="0" parTransId="{2B48AB46-072B-4C88-BDC5-029B3E3D6836}" sibTransId="{7C561C8F-9B21-4980-818E-2B07F81C363E}"/>
    <dgm:cxn modelId="{3874E996-6A1F-4E34-AEF2-A38142CDA98D}" srcId="{F3CC4BFD-BABB-43C7-A678-1A9EA487EFBA}" destId="{51420F3B-6BC2-4127-80FF-CEEEFCB8225E}" srcOrd="1" destOrd="0" parTransId="{E72515CE-96C5-40BB-A167-4A4F1C96D24D}" sibTransId="{D6221A17-D9A2-442E-8F7C-401579138558}"/>
    <dgm:cxn modelId="{4BD3379E-6714-412A-936B-EA6A23A8F4F6}" type="presOf" srcId="{EC397EE4-3845-4D75-8114-FD053EA53E31}" destId="{A304235F-F81E-446D-B3A4-4FB81E0E1835}" srcOrd="1" destOrd="0" presId="urn:microsoft.com/office/officeart/2005/8/layout/pyramid1"/>
    <dgm:cxn modelId="{899847A4-D933-4047-8099-31F0EBB836F8}" srcId="{F3CC4BFD-BABB-43C7-A678-1A9EA487EFBA}" destId="{BA8FF02A-8F87-4997-A571-FF549A8BE719}" srcOrd="2" destOrd="0" parTransId="{FDB769E2-692A-4883-8C0A-F5F75B586EAE}" sibTransId="{210291D4-B6F0-46C8-8DED-EE651BE99355}"/>
    <dgm:cxn modelId="{930DB9BC-6857-446D-B566-0AC9296F1980}" type="presOf" srcId="{F3CC4BFD-BABB-43C7-A678-1A9EA487EFBA}" destId="{1788DD35-7702-4F27-BED7-766784639BDC}" srcOrd="0" destOrd="0" presId="urn:microsoft.com/office/officeart/2005/8/layout/pyramid1"/>
    <dgm:cxn modelId="{1954B8C5-CFED-43CC-8C63-9C204E346EE3}" type="presOf" srcId="{AF2C86F8-0843-4015-B62D-543E52B4F7D7}" destId="{A1CDBAA4-EF91-4DB2-866A-D41ADDC52AC4}" srcOrd="0" destOrd="0" presId="urn:microsoft.com/office/officeart/2005/8/layout/pyramid1"/>
    <dgm:cxn modelId="{8BACB6FC-74DD-4E3B-872A-940015114EFB}" type="presOf" srcId="{BA8FF02A-8F87-4997-A571-FF549A8BE719}" destId="{7785F956-FE2B-4274-AFF7-C137F0F9B2AA}" srcOrd="0" destOrd="0" presId="urn:microsoft.com/office/officeart/2005/8/layout/pyramid1"/>
    <dgm:cxn modelId="{3349741F-47A3-4A63-9C4B-4B2517889065}" type="presParOf" srcId="{1788DD35-7702-4F27-BED7-766784639BDC}" destId="{C1ED2623-41D4-4337-9704-54B0BD438B66}" srcOrd="0" destOrd="0" presId="urn:microsoft.com/office/officeart/2005/8/layout/pyramid1"/>
    <dgm:cxn modelId="{0E01A2A5-6928-4A63-8C84-DF7129FE19A4}" type="presParOf" srcId="{C1ED2623-41D4-4337-9704-54B0BD438B66}" destId="{A1CDBAA4-EF91-4DB2-866A-D41ADDC52AC4}" srcOrd="0" destOrd="0" presId="urn:microsoft.com/office/officeart/2005/8/layout/pyramid1"/>
    <dgm:cxn modelId="{2C4DD08D-44F5-446A-AC9F-05DAC1EEB62C}" type="presParOf" srcId="{C1ED2623-41D4-4337-9704-54B0BD438B66}" destId="{73639B63-4A3D-40F3-9250-2646ECC17C70}" srcOrd="1" destOrd="0" presId="urn:microsoft.com/office/officeart/2005/8/layout/pyramid1"/>
    <dgm:cxn modelId="{B185220B-8FC0-4A94-9AB1-552A08E19CCC}" type="presParOf" srcId="{1788DD35-7702-4F27-BED7-766784639BDC}" destId="{0012DD6A-0FF1-4367-882D-03728908B848}" srcOrd="1" destOrd="0" presId="urn:microsoft.com/office/officeart/2005/8/layout/pyramid1"/>
    <dgm:cxn modelId="{856444AE-61DC-4576-B2E1-1D716D76DC25}" type="presParOf" srcId="{0012DD6A-0FF1-4367-882D-03728908B848}" destId="{A754F0DB-3C12-47F5-B456-2278EBDFE142}" srcOrd="0" destOrd="0" presId="urn:microsoft.com/office/officeart/2005/8/layout/pyramid1"/>
    <dgm:cxn modelId="{D4FFED52-502E-4816-A1D3-CE40E6A986A0}" type="presParOf" srcId="{0012DD6A-0FF1-4367-882D-03728908B848}" destId="{23B1B4CD-FFB1-4C33-92AC-595DFD614886}" srcOrd="1" destOrd="0" presId="urn:microsoft.com/office/officeart/2005/8/layout/pyramid1"/>
    <dgm:cxn modelId="{2900E3FC-99A9-4DF2-A5B9-04FF395CB89E}" type="presParOf" srcId="{1788DD35-7702-4F27-BED7-766784639BDC}" destId="{E1D66CAC-E952-40E3-92C8-98E2DA520307}" srcOrd="2" destOrd="0" presId="urn:microsoft.com/office/officeart/2005/8/layout/pyramid1"/>
    <dgm:cxn modelId="{ACF59475-4913-4828-B3BF-7B4E03C0BA41}" type="presParOf" srcId="{E1D66CAC-E952-40E3-92C8-98E2DA520307}" destId="{7785F956-FE2B-4274-AFF7-C137F0F9B2AA}" srcOrd="0" destOrd="0" presId="urn:microsoft.com/office/officeart/2005/8/layout/pyramid1"/>
    <dgm:cxn modelId="{470179A0-3C40-45CB-9188-DFDCA1A078B8}" type="presParOf" srcId="{E1D66CAC-E952-40E3-92C8-98E2DA520307}" destId="{0FFDDA7B-7BCB-4D87-B2FF-14D09E9B6CCA}" srcOrd="1" destOrd="0" presId="urn:microsoft.com/office/officeart/2005/8/layout/pyramid1"/>
    <dgm:cxn modelId="{583AFE33-61B1-4628-BB2E-F050DE1F426C}" type="presParOf" srcId="{1788DD35-7702-4F27-BED7-766784639BDC}" destId="{4C034385-60C6-490F-8141-92F0E593EC99}" srcOrd="3" destOrd="0" presId="urn:microsoft.com/office/officeart/2005/8/layout/pyramid1"/>
    <dgm:cxn modelId="{7424F5A0-79FB-4EE9-8666-41EE4F55476B}" type="presParOf" srcId="{4C034385-60C6-490F-8141-92F0E593EC99}" destId="{5EEB737A-404B-4347-BBF8-A86F09E279DE}" srcOrd="0" destOrd="0" presId="urn:microsoft.com/office/officeart/2005/8/layout/pyramid1"/>
    <dgm:cxn modelId="{8F438EE7-4C52-422D-9EC1-C5FE5EA53256}" type="presParOf" srcId="{4C034385-60C6-490F-8141-92F0E593EC99}" destId="{A304235F-F81E-446D-B3A4-4FB81E0E1835}"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BE7860-3D6B-0642-86B6-199E18A468F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A6FE0DE-3EF2-F845-9FA6-3661B9FEE6A2}">
      <dgm:prSet phldrT="[Text]"/>
      <dgm:spPr>
        <a:solidFill>
          <a:srgbClr val="FDDAE0"/>
        </a:solidFill>
        <a:ln>
          <a:solidFill>
            <a:srgbClr val="FDDAE0"/>
          </a:solidFill>
        </a:ln>
      </dgm:spPr>
      <dgm:t>
        <a:bodyPr/>
        <a:lstStyle/>
        <a:p>
          <a:r>
            <a:rPr lang="en-US">
              <a:latin typeface="Sea Salt" panose="02000503000000020003" pitchFamily="2" charset="77"/>
            </a:rPr>
            <a:t>1st</a:t>
          </a:r>
          <a:r>
            <a:rPr lang="en-US"/>
            <a:t> </a:t>
          </a:r>
        </a:p>
      </dgm:t>
    </dgm:pt>
    <dgm:pt modelId="{12C66CC5-1B52-EC49-A1B9-47945AE430AC}" type="parTrans" cxnId="{BD0FD5BA-25B7-744E-9C0F-5CF485B0326D}">
      <dgm:prSet/>
      <dgm:spPr/>
      <dgm:t>
        <a:bodyPr/>
        <a:lstStyle/>
        <a:p>
          <a:endParaRPr lang="en-US"/>
        </a:p>
      </dgm:t>
    </dgm:pt>
    <dgm:pt modelId="{86321386-E045-2049-860D-2077D8164ED9}" type="sibTrans" cxnId="{BD0FD5BA-25B7-744E-9C0F-5CF485B0326D}">
      <dgm:prSet/>
      <dgm:spPr/>
      <dgm:t>
        <a:bodyPr/>
        <a:lstStyle/>
        <a:p>
          <a:endParaRPr lang="en-US"/>
        </a:p>
      </dgm:t>
    </dgm:pt>
    <dgm:pt modelId="{3EA5643E-BB80-8E45-ADF6-19760BB7842F}">
      <dgm:prSet phldrT="[Text]" custT="1"/>
      <dgm:spPr>
        <a:ln>
          <a:solidFill>
            <a:srgbClr val="FDDAE0"/>
          </a:solidFill>
        </a:ln>
      </dgm:spPr>
      <dgm:t>
        <a:bodyPr/>
        <a:lstStyle/>
        <a:p>
          <a:pPr>
            <a:buFont typeface="Arial" panose="020B0604020202020204" pitchFamily="34" charset="0"/>
            <a:buNone/>
          </a:pPr>
          <a:r>
            <a:rPr lang="en-US" sz="2200" b="1" dirty="0">
              <a:latin typeface="Raleway" panose="020B0503030101060003" pitchFamily="34" charset="77"/>
            </a:rPr>
            <a:t>What does healthy mean to you?</a:t>
          </a:r>
          <a:endParaRPr lang="en-US" sz="2200" dirty="0"/>
        </a:p>
      </dgm:t>
    </dgm:pt>
    <dgm:pt modelId="{1667EB8A-F60F-A447-B21F-DD86C8AE287D}" type="parTrans" cxnId="{9B3323A4-2AD9-394E-9E38-33D2D7FA3DA7}">
      <dgm:prSet/>
      <dgm:spPr/>
      <dgm:t>
        <a:bodyPr/>
        <a:lstStyle/>
        <a:p>
          <a:endParaRPr lang="en-US"/>
        </a:p>
      </dgm:t>
    </dgm:pt>
    <dgm:pt modelId="{327225D5-61E9-1B43-8A85-F33B57526AF5}" type="sibTrans" cxnId="{9B3323A4-2AD9-394E-9E38-33D2D7FA3DA7}">
      <dgm:prSet/>
      <dgm:spPr/>
      <dgm:t>
        <a:bodyPr/>
        <a:lstStyle/>
        <a:p>
          <a:endParaRPr lang="en-US"/>
        </a:p>
      </dgm:t>
    </dgm:pt>
    <dgm:pt modelId="{AD52CFA1-D2DB-3544-9294-27420696ABF4}">
      <dgm:prSet phldrT="[Text]"/>
      <dgm:spPr>
        <a:solidFill>
          <a:srgbClr val="165D3E"/>
        </a:solidFill>
        <a:ln>
          <a:solidFill>
            <a:srgbClr val="165D3E"/>
          </a:solidFill>
        </a:ln>
      </dgm:spPr>
      <dgm:t>
        <a:bodyPr/>
        <a:lstStyle/>
        <a:p>
          <a:r>
            <a:rPr lang="en-US">
              <a:latin typeface="Sea Salt" panose="02000503000000020003" pitchFamily="2" charset="77"/>
            </a:rPr>
            <a:t>2nd</a:t>
          </a:r>
        </a:p>
      </dgm:t>
    </dgm:pt>
    <dgm:pt modelId="{24833531-2BBE-0B4E-901C-8AB39B53F1A9}" type="parTrans" cxnId="{994DF764-54E5-1F49-8F00-264C684C07CF}">
      <dgm:prSet/>
      <dgm:spPr/>
      <dgm:t>
        <a:bodyPr/>
        <a:lstStyle/>
        <a:p>
          <a:endParaRPr lang="en-US"/>
        </a:p>
      </dgm:t>
    </dgm:pt>
    <dgm:pt modelId="{A4EE0157-7F5E-A542-B243-203D31D626D1}" type="sibTrans" cxnId="{994DF764-54E5-1F49-8F00-264C684C07CF}">
      <dgm:prSet/>
      <dgm:spPr/>
      <dgm:t>
        <a:bodyPr/>
        <a:lstStyle/>
        <a:p>
          <a:endParaRPr lang="en-US"/>
        </a:p>
      </dgm:t>
    </dgm:pt>
    <dgm:pt modelId="{217BFDA9-925A-4E47-97E9-365D59223E38}">
      <dgm:prSet phldrT="[Text]"/>
      <dgm:spPr>
        <a:ln>
          <a:solidFill>
            <a:srgbClr val="165D3E"/>
          </a:solidFill>
        </a:ln>
      </dgm:spPr>
      <dgm:t>
        <a:bodyPr/>
        <a:lstStyle/>
        <a:p>
          <a:pPr>
            <a:buNone/>
          </a:pPr>
          <a:r>
            <a:rPr lang="en-US" sz="2200" b="1" dirty="0">
              <a:latin typeface="Raleway" panose="020B0503030101060003" pitchFamily="34" charset="77"/>
            </a:rPr>
            <a:t>How do you feel about </a:t>
          </a:r>
          <a:r>
            <a:rPr lang="en-US" sz="2200" dirty="0"/>
            <a:t>_____</a:t>
          </a:r>
          <a:r>
            <a:rPr lang="en-US" sz="2200" b="1" dirty="0">
              <a:latin typeface="Raleway" panose="020B0503030101060003" pitchFamily="34" charset="77"/>
            </a:rPr>
            <a:t>?</a:t>
          </a:r>
          <a:endParaRPr lang="en-US" sz="2200" dirty="0"/>
        </a:p>
      </dgm:t>
    </dgm:pt>
    <dgm:pt modelId="{356DCB49-31C1-F041-BAAB-4900CAD7E686}" type="parTrans" cxnId="{E7DCBF3B-9D07-2D47-B11A-2D568BA17EE8}">
      <dgm:prSet/>
      <dgm:spPr/>
      <dgm:t>
        <a:bodyPr/>
        <a:lstStyle/>
        <a:p>
          <a:endParaRPr lang="en-US"/>
        </a:p>
      </dgm:t>
    </dgm:pt>
    <dgm:pt modelId="{8B2E9EDD-7B2A-4B42-90D3-85953EE84638}" type="sibTrans" cxnId="{E7DCBF3B-9D07-2D47-B11A-2D568BA17EE8}">
      <dgm:prSet/>
      <dgm:spPr/>
      <dgm:t>
        <a:bodyPr/>
        <a:lstStyle/>
        <a:p>
          <a:endParaRPr lang="en-US"/>
        </a:p>
      </dgm:t>
    </dgm:pt>
    <dgm:pt modelId="{1BC4D654-EA5E-6244-A4BA-A3D2304E52D2}">
      <dgm:prSet phldrT="[Text]" custT="1"/>
      <dgm:spPr>
        <a:ln>
          <a:solidFill>
            <a:srgbClr val="165D3E"/>
          </a:solidFill>
        </a:ln>
      </dgm:spPr>
      <dgm:t>
        <a:bodyPr/>
        <a:lstStyle/>
        <a:p>
          <a:pPr>
            <a:buNone/>
          </a:pPr>
          <a:r>
            <a:rPr lang="en-US" sz="1800" dirty="0">
              <a:latin typeface="Raleway" panose="020B0503030101060003" pitchFamily="34" charset="77"/>
            </a:rPr>
            <a:t>helps gauge their perception/feelings/values around health &amp; behaviors (not yours)</a:t>
          </a:r>
          <a:endParaRPr lang="en-US" sz="1800" dirty="0"/>
        </a:p>
      </dgm:t>
    </dgm:pt>
    <dgm:pt modelId="{717F72B7-1EA7-F046-A669-61CE94710EA9}" type="parTrans" cxnId="{E264C653-6CFB-2347-AB77-AC7B3E57729B}">
      <dgm:prSet/>
      <dgm:spPr/>
      <dgm:t>
        <a:bodyPr/>
        <a:lstStyle/>
        <a:p>
          <a:endParaRPr lang="en-US"/>
        </a:p>
      </dgm:t>
    </dgm:pt>
    <dgm:pt modelId="{6360901B-F666-1144-832F-FBA2E937A025}" type="sibTrans" cxnId="{E264C653-6CFB-2347-AB77-AC7B3E57729B}">
      <dgm:prSet/>
      <dgm:spPr/>
      <dgm:t>
        <a:bodyPr/>
        <a:lstStyle/>
        <a:p>
          <a:endParaRPr lang="en-US"/>
        </a:p>
      </dgm:t>
    </dgm:pt>
    <dgm:pt modelId="{66D2703F-D673-7646-A6B8-BE38759EB6FB}">
      <dgm:prSet phldrT="[Text]"/>
      <dgm:spPr>
        <a:solidFill>
          <a:srgbClr val="FDDAE0"/>
        </a:solidFill>
        <a:ln>
          <a:solidFill>
            <a:srgbClr val="FDDAE0"/>
          </a:solidFill>
        </a:ln>
      </dgm:spPr>
      <dgm:t>
        <a:bodyPr/>
        <a:lstStyle/>
        <a:p>
          <a:r>
            <a:rPr lang="en-US">
              <a:latin typeface="Sea Salt" panose="02000503000000020003" pitchFamily="2" charset="77"/>
            </a:rPr>
            <a:t>3rd</a:t>
          </a:r>
        </a:p>
      </dgm:t>
    </dgm:pt>
    <dgm:pt modelId="{E8B5D5D4-615F-2E43-AA7C-84442A6EF61D}" type="parTrans" cxnId="{02CAEA27-E007-0348-A0DF-1D7FCA1D1F11}">
      <dgm:prSet/>
      <dgm:spPr/>
      <dgm:t>
        <a:bodyPr/>
        <a:lstStyle/>
        <a:p>
          <a:endParaRPr lang="en-US"/>
        </a:p>
      </dgm:t>
    </dgm:pt>
    <dgm:pt modelId="{84B81D07-EAC7-C04A-865E-30344F1772DA}" type="sibTrans" cxnId="{02CAEA27-E007-0348-A0DF-1D7FCA1D1F11}">
      <dgm:prSet/>
      <dgm:spPr/>
      <dgm:t>
        <a:bodyPr/>
        <a:lstStyle/>
        <a:p>
          <a:endParaRPr lang="en-US"/>
        </a:p>
      </dgm:t>
    </dgm:pt>
    <dgm:pt modelId="{89CC6629-6E76-A142-9520-3EF44DCAA51A}">
      <dgm:prSet phldrT="[Text]" custT="1"/>
      <dgm:spPr>
        <a:ln>
          <a:solidFill>
            <a:srgbClr val="FDDAE0"/>
          </a:solidFill>
        </a:ln>
      </dgm:spPr>
      <dgm:t>
        <a:bodyPr/>
        <a:lstStyle/>
        <a:p>
          <a:pPr>
            <a:buNone/>
          </a:pPr>
          <a:r>
            <a:rPr lang="en-US" sz="2200" b="1" dirty="0">
              <a:latin typeface="Raleway" panose="020B0503030101060003" pitchFamily="34" charset="77"/>
            </a:rPr>
            <a:t>How do you FEEL physically when you eat </a:t>
          </a:r>
          <a:r>
            <a:rPr lang="en-US" sz="2200" dirty="0"/>
            <a:t>_____</a:t>
          </a:r>
          <a:r>
            <a:rPr lang="en-US" sz="2200" b="1" dirty="0">
              <a:latin typeface="Raleway" panose="020B0503030101060003" pitchFamily="34" charset="77"/>
            </a:rPr>
            <a:t>?</a:t>
          </a:r>
        </a:p>
      </dgm:t>
    </dgm:pt>
    <dgm:pt modelId="{AF5E3E8C-C284-2740-8B7C-C6C753059E1C}" type="parTrans" cxnId="{FE28ACB0-5226-A145-9F81-999DAC88C897}">
      <dgm:prSet/>
      <dgm:spPr/>
      <dgm:t>
        <a:bodyPr/>
        <a:lstStyle/>
        <a:p>
          <a:endParaRPr lang="en-US"/>
        </a:p>
      </dgm:t>
    </dgm:pt>
    <dgm:pt modelId="{AD81EC44-22C4-174F-865C-F1F4206FF341}" type="sibTrans" cxnId="{FE28ACB0-5226-A145-9F81-999DAC88C897}">
      <dgm:prSet/>
      <dgm:spPr/>
      <dgm:t>
        <a:bodyPr/>
        <a:lstStyle/>
        <a:p>
          <a:endParaRPr lang="en-US"/>
        </a:p>
      </dgm:t>
    </dgm:pt>
    <dgm:pt modelId="{D2946A35-8E55-0144-9A49-F2F3E537A626}">
      <dgm:prSet phldrT="[Text]" custT="1"/>
      <dgm:spPr>
        <a:ln>
          <a:solidFill>
            <a:srgbClr val="FDDAE0"/>
          </a:solidFill>
        </a:ln>
      </dgm:spPr>
      <dgm:t>
        <a:bodyPr/>
        <a:lstStyle/>
        <a:p>
          <a:pPr>
            <a:buFont typeface="Arial" panose="020B0604020202020204" pitchFamily="34" charset="0"/>
            <a:buNone/>
          </a:pPr>
          <a:r>
            <a:rPr lang="en-US" sz="1800" b="0" dirty="0">
              <a:latin typeface="Raleway" panose="020B0503030101060003" pitchFamily="34" charset="77"/>
            </a:rPr>
            <a:t>allows you to hear from them vs projecting your agenda onto the patient/client</a:t>
          </a:r>
          <a:endParaRPr lang="en-US" sz="1800" b="0" dirty="0"/>
        </a:p>
      </dgm:t>
    </dgm:pt>
    <dgm:pt modelId="{8657E52E-5E72-0E45-A4C9-900B497EF25F}" type="parTrans" cxnId="{754E4433-FDD4-6A41-8A00-BD4233232D8B}">
      <dgm:prSet/>
      <dgm:spPr/>
      <dgm:t>
        <a:bodyPr/>
        <a:lstStyle/>
        <a:p>
          <a:endParaRPr lang="en-US"/>
        </a:p>
      </dgm:t>
    </dgm:pt>
    <dgm:pt modelId="{44E8FC13-EB02-714C-AA9D-6F77EB41B28E}" type="sibTrans" cxnId="{754E4433-FDD4-6A41-8A00-BD4233232D8B}">
      <dgm:prSet/>
      <dgm:spPr/>
      <dgm:t>
        <a:bodyPr/>
        <a:lstStyle/>
        <a:p>
          <a:endParaRPr lang="en-US"/>
        </a:p>
      </dgm:t>
    </dgm:pt>
    <dgm:pt modelId="{F3B2313D-1422-D444-9B8F-95D02AA740AD}">
      <dgm:prSet phldrT="[Text]" custT="1"/>
      <dgm:spPr>
        <a:ln>
          <a:solidFill>
            <a:srgbClr val="FDDAE0"/>
          </a:solidFill>
        </a:ln>
      </dgm:spPr>
      <dgm:t>
        <a:bodyPr/>
        <a:lstStyle/>
        <a:p>
          <a:pPr>
            <a:buNone/>
          </a:pPr>
          <a:r>
            <a:rPr lang="en-US" sz="2200" b="1">
              <a:latin typeface="Raleway" panose="020B0503030101060003" pitchFamily="34" charset="77"/>
            </a:rPr>
            <a:t>How do you feel mentally/emotionally when you eat </a:t>
          </a:r>
          <a:r>
            <a:rPr lang="en-US" sz="2200"/>
            <a:t>_____</a:t>
          </a:r>
          <a:r>
            <a:rPr lang="en-US" sz="2200" b="1">
              <a:latin typeface="Raleway" panose="020B0503030101060003" pitchFamily="34" charset="77"/>
            </a:rPr>
            <a:t>?</a:t>
          </a:r>
        </a:p>
      </dgm:t>
    </dgm:pt>
    <dgm:pt modelId="{EA82C41F-614F-A14F-BEE6-21F51BC0E3C5}" type="parTrans" cxnId="{3E70DC66-B523-434C-AFFC-7EA674B842A6}">
      <dgm:prSet/>
      <dgm:spPr/>
      <dgm:t>
        <a:bodyPr/>
        <a:lstStyle/>
        <a:p>
          <a:endParaRPr lang="en-US"/>
        </a:p>
      </dgm:t>
    </dgm:pt>
    <dgm:pt modelId="{AE98FB8E-1245-0840-A122-EF1E979B5B1A}" type="sibTrans" cxnId="{3E70DC66-B523-434C-AFFC-7EA674B842A6}">
      <dgm:prSet/>
      <dgm:spPr/>
      <dgm:t>
        <a:bodyPr/>
        <a:lstStyle/>
        <a:p>
          <a:endParaRPr lang="en-US"/>
        </a:p>
      </dgm:t>
    </dgm:pt>
    <dgm:pt modelId="{8885A14C-E063-BD4F-A657-73590487A62E}">
      <dgm:prSet phldrT="[Text]" custT="1"/>
      <dgm:spPr>
        <a:ln>
          <a:solidFill>
            <a:srgbClr val="FDDAE0"/>
          </a:solidFill>
        </a:ln>
      </dgm:spPr>
      <dgm:t>
        <a:bodyPr/>
        <a:lstStyle/>
        <a:p>
          <a:pPr>
            <a:buNone/>
          </a:pPr>
          <a:r>
            <a:rPr lang="en-US" sz="1800" dirty="0">
              <a:latin typeface="Raleway" panose="020B0503030101060003" pitchFamily="34" charset="77"/>
            </a:rPr>
            <a:t>helps you gently direct the person back to internal cues and wisdom </a:t>
          </a:r>
        </a:p>
      </dgm:t>
    </dgm:pt>
    <dgm:pt modelId="{B7586361-9D2C-3142-8271-45AD7AC920E7}" type="parTrans" cxnId="{B64C2BED-0D77-484C-B8F6-31698381CA9E}">
      <dgm:prSet/>
      <dgm:spPr/>
      <dgm:t>
        <a:bodyPr/>
        <a:lstStyle/>
        <a:p>
          <a:endParaRPr lang="en-US"/>
        </a:p>
      </dgm:t>
    </dgm:pt>
    <dgm:pt modelId="{0A8E931F-3463-8142-84FB-26715DBD263A}" type="sibTrans" cxnId="{B64C2BED-0D77-484C-B8F6-31698381CA9E}">
      <dgm:prSet/>
      <dgm:spPr/>
      <dgm:t>
        <a:bodyPr/>
        <a:lstStyle/>
        <a:p>
          <a:endParaRPr lang="en-US"/>
        </a:p>
      </dgm:t>
    </dgm:pt>
    <dgm:pt modelId="{1C7C7CC4-760D-A64A-AD79-5504B078589A}" type="pres">
      <dgm:prSet presAssocID="{06BE7860-3D6B-0642-86B6-199E18A468FA}" presName="linearFlow" presStyleCnt="0">
        <dgm:presLayoutVars>
          <dgm:dir/>
          <dgm:animLvl val="lvl"/>
          <dgm:resizeHandles val="exact"/>
        </dgm:presLayoutVars>
      </dgm:prSet>
      <dgm:spPr/>
    </dgm:pt>
    <dgm:pt modelId="{21852999-D905-F14F-A0CF-5F295FB9267C}" type="pres">
      <dgm:prSet presAssocID="{2A6FE0DE-3EF2-F845-9FA6-3661B9FEE6A2}" presName="composite" presStyleCnt="0"/>
      <dgm:spPr/>
    </dgm:pt>
    <dgm:pt modelId="{94D1C767-EF7A-714F-9235-0CB481861637}" type="pres">
      <dgm:prSet presAssocID="{2A6FE0DE-3EF2-F845-9FA6-3661B9FEE6A2}" presName="parentText" presStyleLbl="alignNode1" presStyleIdx="0" presStyleCnt="3">
        <dgm:presLayoutVars>
          <dgm:chMax val="1"/>
          <dgm:bulletEnabled val="1"/>
        </dgm:presLayoutVars>
      </dgm:prSet>
      <dgm:spPr/>
    </dgm:pt>
    <dgm:pt modelId="{E364407E-EF50-BF43-84F8-5B7D1E8B597D}" type="pres">
      <dgm:prSet presAssocID="{2A6FE0DE-3EF2-F845-9FA6-3661B9FEE6A2}" presName="descendantText" presStyleLbl="alignAcc1" presStyleIdx="0" presStyleCnt="3">
        <dgm:presLayoutVars>
          <dgm:bulletEnabled val="1"/>
        </dgm:presLayoutVars>
      </dgm:prSet>
      <dgm:spPr/>
    </dgm:pt>
    <dgm:pt modelId="{0E2BDEAD-34B7-3048-B161-755A63E794AE}" type="pres">
      <dgm:prSet presAssocID="{86321386-E045-2049-860D-2077D8164ED9}" presName="sp" presStyleCnt="0"/>
      <dgm:spPr/>
    </dgm:pt>
    <dgm:pt modelId="{26BF3A43-BE65-5A43-8A21-5E25984A9746}" type="pres">
      <dgm:prSet presAssocID="{AD52CFA1-D2DB-3544-9294-27420696ABF4}" presName="composite" presStyleCnt="0"/>
      <dgm:spPr/>
    </dgm:pt>
    <dgm:pt modelId="{F89FDCFB-B74B-744E-91BA-6640B9CA8E23}" type="pres">
      <dgm:prSet presAssocID="{AD52CFA1-D2DB-3544-9294-27420696ABF4}" presName="parentText" presStyleLbl="alignNode1" presStyleIdx="1" presStyleCnt="3">
        <dgm:presLayoutVars>
          <dgm:chMax val="1"/>
          <dgm:bulletEnabled val="1"/>
        </dgm:presLayoutVars>
      </dgm:prSet>
      <dgm:spPr/>
    </dgm:pt>
    <dgm:pt modelId="{67D8C1BD-9169-2641-9AD0-8503BB288234}" type="pres">
      <dgm:prSet presAssocID="{AD52CFA1-D2DB-3544-9294-27420696ABF4}" presName="descendantText" presStyleLbl="alignAcc1" presStyleIdx="1" presStyleCnt="3">
        <dgm:presLayoutVars>
          <dgm:bulletEnabled val="1"/>
        </dgm:presLayoutVars>
      </dgm:prSet>
      <dgm:spPr/>
    </dgm:pt>
    <dgm:pt modelId="{BE726C5E-9C3C-4B4B-B927-EE26E20CB57D}" type="pres">
      <dgm:prSet presAssocID="{A4EE0157-7F5E-A542-B243-203D31D626D1}" presName="sp" presStyleCnt="0"/>
      <dgm:spPr/>
    </dgm:pt>
    <dgm:pt modelId="{2A9BEAB9-730E-DF45-9130-2B18AE9A2D12}" type="pres">
      <dgm:prSet presAssocID="{66D2703F-D673-7646-A6B8-BE38759EB6FB}" presName="composite" presStyleCnt="0"/>
      <dgm:spPr/>
    </dgm:pt>
    <dgm:pt modelId="{112FFAF7-6230-D340-9627-D85EFC8C0CEB}" type="pres">
      <dgm:prSet presAssocID="{66D2703F-D673-7646-A6B8-BE38759EB6FB}" presName="parentText" presStyleLbl="alignNode1" presStyleIdx="2" presStyleCnt="3" custLinFactNeighborX="-47001" custLinFactNeighborY="809">
        <dgm:presLayoutVars>
          <dgm:chMax val="1"/>
          <dgm:bulletEnabled val="1"/>
        </dgm:presLayoutVars>
      </dgm:prSet>
      <dgm:spPr/>
    </dgm:pt>
    <dgm:pt modelId="{E71E7D48-756C-A542-89E9-BFC631835ADD}" type="pres">
      <dgm:prSet presAssocID="{66D2703F-D673-7646-A6B8-BE38759EB6FB}" presName="descendantText" presStyleLbl="alignAcc1" presStyleIdx="2" presStyleCnt="3">
        <dgm:presLayoutVars>
          <dgm:bulletEnabled val="1"/>
        </dgm:presLayoutVars>
      </dgm:prSet>
      <dgm:spPr/>
    </dgm:pt>
  </dgm:ptLst>
  <dgm:cxnLst>
    <dgm:cxn modelId="{E3490908-A5AE-234C-953D-35F0B74A359B}" type="presOf" srcId="{06BE7860-3D6B-0642-86B6-199E18A468FA}" destId="{1C7C7CC4-760D-A64A-AD79-5504B078589A}" srcOrd="0" destOrd="0" presId="urn:microsoft.com/office/officeart/2005/8/layout/chevron2"/>
    <dgm:cxn modelId="{55CD1318-46D9-484B-8644-49D2CBA212FC}" type="presOf" srcId="{89CC6629-6E76-A142-9520-3EF44DCAA51A}" destId="{E71E7D48-756C-A542-89E9-BFC631835ADD}" srcOrd="0" destOrd="0" presId="urn:microsoft.com/office/officeart/2005/8/layout/chevron2"/>
    <dgm:cxn modelId="{9FDB081C-9E56-9341-88E4-BF6347D49C5D}" type="presOf" srcId="{8885A14C-E063-BD4F-A657-73590487A62E}" destId="{E71E7D48-756C-A542-89E9-BFC631835ADD}" srcOrd="0" destOrd="2" presId="urn:microsoft.com/office/officeart/2005/8/layout/chevron2"/>
    <dgm:cxn modelId="{02CAEA27-E007-0348-A0DF-1D7FCA1D1F11}" srcId="{06BE7860-3D6B-0642-86B6-199E18A468FA}" destId="{66D2703F-D673-7646-A6B8-BE38759EB6FB}" srcOrd="2" destOrd="0" parTransId="{E8B5D5D4-615F-2E43-AA7C-84442A6EF61D}" sibTransId="{84B81D07-EAC7-C04A-865E-30344F1772DA}"/>
    <dgm:cxn modelId="{754E4433-FDD4-6A41-8A00-BD4233232D8B}" srcId="{2A6FE0DE-3EF2-F845-9FA6-3661B9FEE6A2}" destId="{D2946A35-8E55-0144-9A49-F2F3E537A626}" srcOrd="1" destOrd="0" parTransId="{8657E52E-5E72-0E45-A4C9-900B497EF25F}" sibTransId="{44E8FC13-EB02-714C-AA9D-6F77EB41B28E}"/>
    <dgm:cxn modelId="{E7DCBF3B-9D07-2D47-B11A-2D568BA17EE8}" srcId="{AD52CFA1-D2DB-3544-9294-27420696ABF4}" destId="{217BFDA9-925A-4E47-97E9-365D59223E38}" srcOrd="0" destOrd="0" parTransId="{356DCB49-31C1-F041-BAAB-4900CAD7E686}" sibTransId="{8B2E9EDD-7B2A-4B42-90D3-85953EE84638}"/>
    <dgm:cxn modelId="{994DF764-54E5-1F49-8F00-264C684C07CF}" srcId="{06BE7860-3D6B-0642-86B6-199E18A468FA}" destId="{AD52CFA1-D2DB-3544-9294-27420696ABF4}" srcOrd="1" destOrd="0" parTransId="{24833531-2BBE-0B4E-901C-8AB39B53F1A9}" sibTransId="{A4EE0157-7F5E-A542-B243-203D31D626D1}"/>
    <dgm:cxn modelId="{3E70DC66-B523-434C-AFFC-7EA674B842A6}" srcId="{66D2703F-D673-7646-A6B8-BE38759EB6FB}" destId="{F3B2313D-1422-D444-9B8F-95D02AA740AD}" srcOrd="1" destOrd="0" parTransId="{EA82C41F-614F-A14F-BEE6-21F51BC0E3C5}" sibTransId="{AE98FB8E-1245-0840-A122-EF1E979B5B1A}"/>
    <dgm:cxn modelId="{59A6CF6B-F477-2A4E-BEF2-E00E89746A6C}" type="presOf" srcId="{3EA5643E-BB80-8E45-ADF6-19760BB7842F}" destId="{E364407E-EF50-BF43-84F8-5B7D1E8B597D}" srcOrd="0" destOrd="0" presId="urn:microsoft.com/office/officeart/2005/8/layout/chevron2"/>
    <dgm:cxn modelId="{37D0094D-2080-AE40-8EE3-751600C9B255}" type="presOf" srcId="{D2946A35-8E55-0144-9A49-F2F3E537A626}" destId="{E364407E-EF50-BF43-84F8-5B7D1E8B597D}" srcOrd="0" destOrd="1" presId="urn:microsoft.com/office/officeart/2005/8/layout/chevron2"/>
    <dgm:cxn modelId="{2640BD70-3CDC-9E4C-A666-33DB59101A79}" type="presOf" srcId="{217BFDA9-925A-4E47-97E9-365D59223E38}" destId="{67D8C1BD-9169-2641-9AD0-8503BB288234}" srcOrd="0" destOrd="0" presId="urn:microsoft.com/office/officeart/2005/8/layout/chevron2"/>
    <dgm:cxn modelId="{E264C653-6CFB-2347-AB77-AC7B3E57729B}" srcId="{AD52CFA1-D2DB-3544-9294-27420696ABF4}" destId="{1BC4D654-EA5E-6244-A4BA-A3D2304E52D2}" srcOrd="1" destOrd="0" parTransId="{717F72B7-1EA7-F046-A669-61CE94710EA9}" sibTransId="{6360901B-F666-1144-832F-FBA2E937A025}"/>
    <dgm:cxn modelId="{83064D7F-CC7B-B240-8026-9360640D7C3E}" type="presOf" srcId="{AD52CFA1-D2DB-3544-9294-27420696ABF4}" destId="{F89FDCFB-B74B-744E-91BA-6640B9CA8E23}" srcOrd="0" destOrd="0" presId="urn:microsoft.com/office/officeart/2005/8/layout/chevron2"/>
    <dgm:cxn modelId="{87ED0E89-78DF-5040-BABC-8F3EA0EA4B82}" type="presOf" srcId="{1BC4D654-EA5E-6244-A4BA-A3D2304E52D2}" destId="{67D8C1BD-9169-2641-9AD0-8503BB288234}" srcOrd="0" destOrd="1" presId="urn:microsoft.com/office/officeart/2005/8/layout/chevron2"/>
    <dgm:cxn modelId="{9B3323A4-2AD9-394E-9E38-33D2D7FA3DA7}" srcId="{2A6FE0DE-3EF2-F845-9FA6-3661B9FEE6A2}" destId="{3EA5643E-BB80-8E45-ADF6-19760BB7842F}" srcOrd="0" destOrd="0" parTransId="{1667EB8A-F60F-A447-B21F-DD86C8AE287D}" sibTransId="{327225D5-61E9-1B43-8A85-F33B57526AF5}"/>
    <dgm:cxn modelId="{A65AF6AF-E683-BB44-AB96-0B91B7B552D4}" type="presOf" srcId="{2A6FE0DE-3EF2-F845-9FA6-3661B9FEE6A2}" destId="{94D1C767-EF7A-714F-9235-0CB481861637}" srcOrd="0" destOrd="0" presId="urn:microsoft.com/office/officeart/2005/8/layout/chevron2"/>
    <dgm:cxn modelId="{FE28ACB0-5226-A145-9F81-999DAC88C897}" srcId="{66D2703F-D673-7646-A6B8-BE38759EB6FB}" destId="{89CC6629-6E76-A142-9520-3EF44DCAA51A}" srcOrd="0" destOrd="0" parTransId="{AF5E3E8C-C284-2740-8B7C-C6C753059E1C}" sibTransId="{AD81EC44-22C4-174F-865C-F1F4206FF341}"/>
    <dgm:cxn modelId="{EA3BABB3-E082-864E-B41F-3C6956E3A3E7}" type="presOf" srcId="{66D2703F-D673-7646-A6B8-BE38759EB6FB}" destId="{112FFAF7-6230-D340-9627-D85EFC8C0CEB}" srcOrd="0" destOrd="0" presId="urn:microsoft.com/office/officeart/2005/8/layout/chevron2"/>
    <dgm:cxn modelId="{BD0FD5BA-25B7-744E-9C0F-5CF485B0326D}" srcId="{06BE7860-3D6B-0642-86B6-199E18A468FA}" destId="{2A6FE0DE-3EF2-F845-9FA6-3661B9FEE6A2}" srcOrd="0" destOrd="0" parTransId="{12C66CC5-1B52-EC49-A1B9-47945AE430AC}" sibTransId="{86321386-E045-2049-860D-2077D8164ED9}"/>
    <dgm:cxn modelId="{85B8C6E5-9DA8-2D4E-943B-5A987DFA5B90}" type="presOf" srcId="{F3B2313D-1422-D444-9B8F-95D02AA740AD}" destId="{E71E7D48-756C-A542-89E9-BFC631835ADD}" srcOrd="0" destOrd="1" presId="urn:microsoft.com/office/officeart/2005/8/layout/chevron2"/>
    <dgm:cxn modelId="{B64C2BED-0D77-484C-B8F6-31698381CA9E}" srcId="{66D2703F-D673-7646-A6B8-BE38759EB6FB}" destId="{8885A14C-E063-BD4F-A657-73590487A62E}" srcOrd="2" destOrd="0" parTransId="{B7586361-9D2C-3142-8271-45AD7AC920E7}" sibTransId="{0A8E931F-3463-8142-84FB-26715DBD263A}"/>
    <dgm:cxn modelId="{EC694AD4-D513-7940-B5E2-707E9D29358A}" type="presParOf" srcId="{1C7C7CC4-760D-A64A-AD79-5504B078589A}" destId="{21852999-D905-F14F-A0CF-5F295FB9267C}" srcOrd="0" destOrd="0" presId="urn:microsoft.com/office/officeart/2005/8/layout/chevron2"/>
    <dgm:cxn modelId="{19106A00-4FF4-0D4C-A95B-A5C292F93D08}" type="presParOf" srcId="{21852999-D905-F14F-A0CF-5F295FB9267C}" destId="{94D1C767-EF7A-714F-9235-0CB481861637}" srcOrd="0" destOrd="0" presId="urn:microsoft.com/office/officeart/2005/8/layout/chevron2"/>
    <dgm:cxn modelId="{F0CC9372-4D11-034F-A8F3-7DCBCFE162A6}" type="presParOf" srcId="{21852999-D905-F14F-A0CF-5F295FB9267C}" destId="{E364407E-EF50-BF43-84F8-5B7D1E8B597D}" srcOrd="1" destOrd="0" presId="urn:microsoft.com/office/officeart/2005/8/layout/chevron2"/>
    <dgm:cxn modelId="{EF9E2B89-61D0-F648-B62D-20D54073FD2D}" type="presParOf" srcId="{1C7C7CC4-760D-A64A-AD79-5504B078589A}" destId="{0E2BDEAD-34B7-3048-B161-755A63E794AE}" srcOrd="1" destOrd="0" presId="urn:microsoft.com/office/officeart/2005/8/layout/chevron2"/>
    <dgm:cxn modelId="{042E86F0-4E1E-BC45-A497-B36D76CDDEAB}" type="presParOf" srcId="{1C7C7CC4-760D-A64A-AD79-5504B078589A}" destId="{26BF3A43-BE65-5A43-8A21-5E25984A9746}" srcOrd="2" destOrd="0" presId="urn:microsoft.com/office/officeart/2005/8/layout/chevron2"/>
    <dgm:cxn modelId="{29BE570F-A353-E347-A91C-BF69C86750CA}" type="presParOf" srcId="{26BF3A43-BE65-5A43-8A21-5E25984A9746}" destId="{F89FDCFB-B74B-744E-91BA-6640B9CA8E23}" srcOrd="0" destOrd="0" presId="urn:microsoft.com/office/officeart/2005/8/layout/chevron2"/>
    <dgm:cxn modelId="{4A8299DE-829D-744B-96A6-0415FC357B84}" type="presParOf" srcId="{26BF3A43-BE65-5A43-8A21-5E25984A9746}" destId="{67D8C1BD-9169-2641-9AD0-8503BB288234}" srcOrd="1" destOrd="0" presId="urn:microsoft.com/office/officeart/2005/8/layout/chevron2"/>
    <dgm:cxn modelId="{24360B79-7577-BA44-A323-3C52BE959655}" type="presParOf" srcId="{1C7C7CC4-760D-A64A-AD79-5504B078589A}" destId="{BE726C5E-9C3C-4B4B-B927-EE26E20CB57D}" srcOrd="3" destOrd="0" presId="urn:microsoft.com/office/officeart/2005/8/layout/chevron2"/>
    <dgm:cxn modelId="{5A705C3F-21B8-F74F-9657-7D370598BB35}" type="presParOf" srcId="{1C7C7CC4-760D-A64A-AD79-5504B078589A}" destId="{2A9BEAB9-730E-DF45-9130-2B18AE9A2D12}" srcOrd="4" destOrd="0" presId="urn:microsoft.com/office/officeart/2005/8/layout/chevron2"/>
    <dgm:cxn modelId="{01A96CE6-6F1D-4F41-A017-175FB3E57977}" type="presParOf" srcId="{2A9BEAB9-730E-DF45-9130-2B18AE9A2D12}" destId="{112FFAF7-6230-D340-9627-D85EFC8C0CEB}" srcOrd="0" destOrd="0" presId="urn:microsoft.com/office/officeart/2005/8/layout/chevron2"/>
    <dgm:cxn modelId="{0DF42002-9C68-4D48-A5EA-1DA2B156E451}" type="presParOf" srcId="{2A9BEAB9-730E-DF45-9130-2B18AE9A2D12}" destId="{E71E7D48-756C-A542-89E9-BFC631835AD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26A8B4-5A1B-E142-94FE-5626E1A45612}" type="doc">
      <dgm:prSet loTypeId="urn:microsoft.com/office/officeart/2005/8/layout/radial4" loCatId="process" qsTypeId="urn:microsoft.com/office/officeart/2005/8/quickstyle/simple1" qsCatId="simple" csTypeId="urn:microsoft.com/office/officeart/2005/8/colors/accent1_2" csCatId="accent1" phldr="1"/>
      <dgm:spPr/>
      <dgm:t>
        <a:bodyPr/>
        <a:lstStyle/>
        <a:p>
          <a:endParaRPr lang="en-US"/>
        </a:p>
      </dgm:t>
    </dgm:pt>
    <dgm:pt modelId="{4AE0B0B2-AE19-6446-A468-3C82169E5A9B}">
      <dgm:prSet phldrT="[Text]"/>
      <dgm:spPr>
        <a:solidFill>
          <a:srgbClr val="FDDAE0"/>
        </a:solidFill>
        <a:ln>
          <a:solidFill>
            <a:srgbClr val="FDDAE0"/>
          </a:solidFill>
        </a:ln>
      </dgm:spPr>
      <dgm:t>
        <a:bodyPr/>
        <a:lstStyle/>
        <a:p>
          <a:r>
            <a:rPr lang="en-US" b="1">
              <a:solidFill>
                <a:srgbClr val="275B42"/>
              </a:solidFill>
              <a:latin typeface="Raleway" panose="020B0503030101060003" pitchFamily="34" charset="77"/>
            </a:rPr>
            <a:t>effective care</a:t>
          </a:r>
        </a:p>
      </dgm:t>
    </dgm:pt>
    <dgm:pt modelId="{BACEDEFC-C301-C142-B091-68BD3166C39D}" type="parTrans" cxnId="{0D70C1C5-ED78-DE41-A5F8-EDE39F65FEBB}">
      <dgm:prSet/>
      <dgm:spPr/>
      <dgm:t>
        <a:bodyPr/>
        <a:lstStyle/>
        <a:p>
          <a:endParaRPr lang="en-US"/>
        </a:p>
      </dgm:t>
    </dgm:pt>
    <dgm:pt modelId="{2768782B-FBBC-5842-A97A-B4D71453F249}" type="sibTrans" cxnId="{0D70C1C5-ED78-DE41-A5F8-EDE39F65FEBB}">
      <dgm:prSet/>
      <dgm:spPr/>
      <dgm:t>
        <a:bodyPr/>
        <a:lstStyle/>
        <a:p>
          <a:endParaRPr lang="en-US"/>
        </a:p>
      </dgm:t>
    </dgm:pt>
    <dgm:pt modelId="{3DC0017A-77D1-4141-B243-37E2CB513EF0}">
      <dgm:prSet phldrT="[Text]"/>
      <dgm:spPr>
        <a:solidFill>
          <a:srgbClr val="275B42"/>
        </a:solidFill>
        <a:ln>
          <a:solidFill>
            <a:srgbClr val="275B42"/>
          </a:solidFill>
        </a:ln>
      </dgm:spPr>
      <dgm:t>
        <a:bodyPr/>
        <a:lstStyle/>
        <a:p>
          <a:r>
            <a:rPr lang="en-US">
              <a:latin typeface="Raleway" panose="020B0503030101060003" pitchFamily="34" charset="77"/>
            </a:rPr>
            <a:t>compassion</a:t>
          </a:r>
          <a:r>
            <a:rPr lang="en-US"/>
            <a:t> </a:t>
          </a:r>
        </a:p>
      </dgm:t>
    </dgm:pt>
    <dgm:pt modelId="{C596CA39-3543-B445-B946-CC680C7141DE}" type="parTrans" cxnId="{747FB71A-E06F-C04A-8858-E250C4C339F7}">
      <dgm:prSet/>
      <dgm:spPr>
        <a:solidFill>
          <a:srgbClr val="84AB93">
            <a:alpha val="41176"/>
          </a:srgbClr>
        </a:solidFill>
        <a:ln>
          <a:solidFill>
            <a:srgbClr val="84AB93">
              <a:alpha val="41176"/>
            </a:srgbClr>
          </a:solidFill>
        </a:ln>
      </dgm:spPr>
      <dgm:t>
        <a:bodyPr/>
        <a:lstStyle/>
        <a:p>
          <a:endParaRPr lang="en-US"/>
        </a:p>
      </dgm:t>
    </dgm:pt>
    <dgm:pt modelId="{B75B79F7-FCAA-3941-8902-9CB0245EA6AE}" type="sibTrans" cxnId="{747FB71A-E06F-C04A-8858-E250C4C339F7}">
      <dgm:prSet/>
      <dgm:spPr/>
      <dgm:t>
        <a:bodyPr/>
        <a:lstStyle/>
        <a:p>
          <a:endParaRPr lang="en-US"/>
        </a:p>
      </dgm:t>
    </dgm:pt>
    <dgm:pt modelId="{6974C1BD-5B7C-BA4A-BB77-059B54FD8BE3}">
      <dgm:prSet phldrT="[Text]"/>
      <dgm:spPr>
        <a:solidFill>
          <a:srgbClr val="275B42"/>
        </a:solidFill>
        <a:ln>
          <a:solidFill>
            <a:srgbClr val="275B42"/>
          </a:solidFill>
        </a:ln>
      </dgm:spPr>
      <dgm:t>
        <a:bodyPr/>
        <a:lstStyle/>
        <a:p>
          <a:r>
            <a:rPr lang="en-US">
              <a:latin typeface="Raleway" panose="020B0503030101060003" pitchFamily="34" charset="77"/>
            </a:rPr>
            <a:t>encourage self care vs rules</a:t>
          </a:r>
        </a:p>
      </dgm:t>
    </dgm:pt>
    <dgm:pt modelId="{1672BDAC-1FEB-5848-B122-B84A08725B03}" type="parTrans" cxnId="{0F2B1365-8E0F-434A-A150-899CA7C72F80}">
      <dgm:prSet/>
      <dgm:spPr>
        <a:solidFill>
          <a:srgbClr val="84AB93">
            <a:alpha val="41176"/>
          </a:srgbClr>
        </a:solidFill>
        <a:ln>
          <a:solidFill>
            <a:srgbClr val="84AB93">
              <a:alpha val="40000"/>
            </a:srgbClr>
          </a:solidFill>
        </a:ln>
      </dgm:spPr>
      <dgm:t>
        <a:bodyPr/>
        <a:lstStyle/>
        <a:p>
          <a:endParaRPr lang="en-US">
            <a:solidFill>
              <a:srgbClr val="FDDAE0"/>
            </a:solidFill>
          </a:endParaRPr>
        </a:p>
      </dgm:t>
    </dgm:pt>
    <dgm:pt modelId="{47C93FEF-8DFA-7C4A-AA2D-EB02B1410B20}" type="sibTrans" cxnId="{0F2B1365-8E0F-434A-A150-899CA7C72F80}">
      <dgm:prSet/>
      <dgm:spPr/>
      <dgm:t>
        <a:bodyPr/>
        <a:lstStyle/>
        <a:p>
          <a:endParaRPr lang="en-US"/>
        </a:p>
      </dgm:t>
    </dgm:pt>
    <dgm:pt modelId="{57B051DE-BB31-7644-AF4C-0EA2A26B0163}">
      <dgm:prSet phldrT="[Text]"/>
      <dgm:spPr>
        <a:solidFill>
          <a:srgbClr val="275B42"/>
        </a:solidFill>
        <a:ln>
          <a:solidFill>
            <a:srgbClr val="275B42"/>
          </a:solidFill>
        </a:ln>
      </dgm:spPr>
      <dgm:t>
        <a:bodyPr/>
        <a:lstStyle/>
        <a:p>
          <a:r>
            <a:rPr lang="en-US">
              <a:latin typeface="Raleway" panose="020B0503030101060003" pitchFamily="34" charset="77"/>
            </a:rPr>
            <a:t>food is neutral </a:t>
          </a:r>
        </a:p>
      </dgm:t>
    </dgm:pt>
    <dgm:pt modelId="{294233FE-D780-DD4A-B029-B6E31594F2A0}" type="parTrans" cxnId="{DEC33D00-112C-7F4B-9DD7-F2BD4FE09076}">
      <dgm:prSet/>
      <dgm:spPr>
        <a:solidFill>
          <a:srgbClr val="84AB93">
            <a:alpha val="41176"/>
          </a:srgbClr>
        </a:solidFill>
        <a:ln>
          <a:solidFill>
            <a:srgbClr val="89B29A">
              <a:alpha val="41176"/>
            </a:srgbClr>
          </a:solidFill>
        </a:ln>
      </dgm:spPr>
      <dgm:t>
        <a:bodyPr/>
        <a:lstStyle/>
        <a:p>
          <a:endParaRPr lang="en-US"/>
        </a:p>
      </dgm:t>
    </dgm:pt>
    <dgm:pt modelId="{66700628-2659-E248-B8FE-C50242D4D474}" type="sibTrans" cxnId="{DEC33D00-112C-7F4B-9DD7-F2BD4FE09076}">
      <dgm:prSet/>
      <dgm:spPr/>
      <dgm:t>
        <a:bodyPr/>
        <a:lstStyle/>
        <a:p>
          <a:endParaRPr lang="en-US"/>
        </a:p>
      </dgm:t>
    </dgm:pt>
    <dgm:pt modelId="{60E5F9A7-F6CC-0747-A74A-63A5EC9CABAF}">
      <dgm:prSet phldrT="[Text]"/>
      <dgm:spPr>
        <a:solidFill>
          <a:srgbClr val="275B42"/>
        </a:solidFill>
        <a:ln>
          <a:solidFill>
            <a:srgbClr val="275B42"/>
          </a:solidFill>
        </a:ln>
      </dgm:spPr>
      <dgm:t>
        <a:bodyPr/>
        <a:lstStyle/>
        <a:p>
          <a:r>
            <a:rPr lang="en-US" dirty="0">
              <a:latin typeface="Raleway" panose="020B0503030101060003" pitchFamily="34" charset="77"/>
            </a:rPr>
            <a:t>body wisdom </a:t>
          </a:r>
        </a:p>
      </dgm:t>
    </dgm:pt>
    <dgm:pt modelId="{9DC11850-AACF-F24F-AFD5-A09AF4860EA7}" type="parTrans" cxnId="{48067FA4-E6FA-574B-A329-E98FF5DE0532}">
      <dgm:prSet/>
      <dgm:spPr>
        <a:solidFill>
          <a:srgbClr val="89B29A">
            <a:alpha val="41176"/>
          </a:srgbClr>
        </a:solidFill>
        <a:ln>
          <a:solidFill>
            <a:srgbClr val="89B29A">
              <a:alpha val="41176"/>
            </a:srgbClr>
          </a:solidFill>
        </a:ln>
      </dgm:spPr>
      <dgm:t>
        <a:bodyPr/>
        <a:lstStyle/>
        <a:p>
          <a:endParaRPr lang="en-US"/>
        </a:p>
      </dgm:t>
    </dgm:pt>
    <dgm:pt modelId="{9C5C92ED-6265-A447-9EEB-23C57709E837}" type="sibTrans" cxnId="{48067FA4-E6FA-574B-A329-E98FF5DE0532}">
      <dgm:prSet/>
      <dgm:spPr/>
      <dgm:t>
        <a:bodyPr/>
        <a:lstStyle/>
        <a:p>
          <a:endParaRPr lang="en-US"/>
        </a:p>
      </dgm:t>
    </dgm:pt>
    <dgm:pt modelId="{E1991332-5628-244E-94B2-45E98D20FA22}">
      <dgm:prSet phldrT="[Text]"/>
      <dgm:spPr>
        <a:solidFill>
          <a:srgbClr val="275B42"/>
        </a:solidFill>
        <a:ln>
          <a:solidFill>
            <a:srgbClr val="275B42"/>
          </a:solidFill>
        </a:ln>
      </dgm:spPr>
      <dgm:t>
        <a:bodyPr/>
        <a:lstStyle/>
        <a:p>
          <a:r>
            <a:rPr lang="en-US" dirty="0">
              <a:latin typeface="Raleway" panose="020B0503030101060003" pitchFamily="34" charset="77"/>
            </a:rPr>
            <a:t>values based</a:t>
          </a:r>
        </a:p>
      </dgm:t>
    </dgm:pt>
    <dgm:pt modelId="{5D2FA7BE-CC66-C244-91B8-6979DFF18CD0}" type="parTrans" cxnId="{C15935D1-54AE-F148-A29C-5E01012D1CD0}">
      <dgm:prSet/>
      <dgm:spPr>
        <a:solidFill>
          <a:srgbClr val="84AB93">
            <a:alpha val="41176"/>
          </a:srgbClr>
        </a:solidFill>
        <a:ln>
          <a:solidFill>
            <a:srgbClr val="84AB93">
              <a:alpha val="41176"/>
            </a:srgbClr>
          </a:solidFill>
        </a:ln>
      </dgm:spPr>
      <dgm:t>
        <a:bodyPr/>
        <a:lstStyle/>
        <a:p>
          <a:endParaRPr lang="en-US"/>
        </a:p>
      </dgm:t>
    </dgm:pt>
    <dgm:pt modelId="{C8AFD05C-8049-F94F-A03B-92F7EFF7E59C}" type="sibTrans" cxnId="{C15935D1-54AE-F148-A29C-5E01012D1CD0}">
      <dgm:prSet/>
      <dgm:spPr/>
      <dgm:t>
        <a:bodyPr/>
        <a:lstStyle/>
        <a:p>
          <a:endParaRPr lang="en-US"/>
        </a:p>
      </dgm:t>
    </dgm:pt>
    <dgm:pt modelId="{48915DCC-5619-1F41-AA82-D9DE7A319B67}">
      <dgm:prSet phldrT="[Text]"/>
      <dgm:spPr>
        <a:solidFill>
          <a:srgbClr val="275B42"/>
        </a:solidFill>
        <a:ln>
          <a:solidFill>
            <a:srgbClr val="275B42"/>
          </a:solidFill>
        </a:ln>
      </dgm:spPr>
      <dgm:t>
        <a:bodyPr/>
        <a:lstStyle/>
        <a:p>
          <a:r>
            <a:rPr lang="en-US" dirty="0">
              <a:latin typeface="Raleway" panose="020B0503030101060003" pitchFamily="34" charset="77"/>
            </a:rPr>
            <a:t>reserve judgement</a:t>
          </a:r>
        </a:p>
      </dgm:t>
    </dgm:pt>
    <dgm:pt modelId="{25F4429A-A199-8B4E-AEF0-B1346AD53B15}" type="parTrans" cxnId="{EE30049D-E631-0B4F-B3E0-CBF942F8BC0A}">
      <dgm:prSet/>
      <dgm:spPr>
        <a:solidFill>
          <a:srgbClr val="84AB93">
            <a:alpha val="41961"/>
          </a:srgbClr>
        </a:solidFill>
        <a:ln>
          <a:solidFill>
            <a:srgbClr val="84AB93">
              <a:alpha val="41176"/>
            </a:srgbClr>
          </a:solidFill>
        </a:ln>
      </dgm:spPr>
      <dgm:t>
        <a:bodyPr/>
        <a:lstStyle/>
        <a:p>
          <a:endParaRPr lang="en-US"/>
        </a:p>
      </dgm:t>
    </dgm:pt>
    <dgm:pt modelId="{DB5394E1-0B95-104D-8EC8-1D21E66FED4F}" type="sibTrans" cxnId="{EE30049D-E631-0B4F-B3E0-CBF942F8BC0A}">
      <dgm:prSet/>
      <dgm:spPr/>
      <dgm:t>
        <a:bodyPr/>
        <a:lstStyle/>
        <a:p>
          <a:endParaRPr lang="en-US"/>
        </a:p>
      </dgm:t>
    </dgm:pt>
    <dgm:pt modelId="{CDC547A6-97F2-B34F-A15B-92BFB4E51969}">
      <dgm:prSet phldrT="[Text]"/>
      <dgm:spPr>
        <a:solidFill>
          <a:srgbClr val="275B42"/>
        </a:solidFill>
        <a:ln>
          <a:solidFill>
            <a:srgbClr val="275B42"/>
          </a:solidFill>
        </a:ln>
      </dgm:spPr>
      <dgm:t>
        <a:bodyPr/>
        <a:lstStyle/>
        <a:p>
          <a:r>
            <a:rPr lang="en-US" dirty="0">
              <a:latin typeface="Raleway" panose="020B0503030101060003" pitchFamily="34" charset="77"/>
            </a:rPr>
            <a:t>need variety of nourishment</a:t>
          </a:r>
        </a:p>
      </dgm:t>
    </dgm:pt>
    <dgm:pt modelId="{C50E67CF-E884-C740-9318-E364DCB84E58}" type="parTrans" cxnId="{DF1B827D-EC04-9143-ACFC-3743CF50186C}">
      <dgm:prSet/>
      <dgm:spPr>
        <a:solidFill>
          <a:srgbClr val="84AB93">
            <a:alpha val="41176"/>
          </a:srgbClr>
        </a:solidFill>
        <a:ln>
          <a:solidFill>
            <a:srgbClr val="84AB93">
              <a:alpha val="41176"/>
            </a:srgbClr>
          </a:solidFill>
        </a:ln>
      </dgm:spPr>
      <dgm:t>
        <a:bodyPr/>
        <a:lstStyle/>
        <a:p>
          <a:endParaRPr lang="en-US"/>
        </a:p>
      </dgm:t>
    </dgm:pt>
    <dgm:pt modelId="{718C6FF5-46F4-0E41-99E1-9A648922929E}" type="sibTrans" cxnId="{DF1B827D-EC04-9143-ACFC-3743CF50186C}">
      <dgm:prSet/>
      <dgm:spPr/>
      <dgm:t>
        <a:bodyPr/>
        <a:lstStyle/>
        <a:p>
          <a:endParaRPr lang="en-US"/>
        </a:p>
      </dgm:t>
    </dgm:pt>
    <dgm:pt modelId="{2FC1F4E6-27F0-D74B-B97B-1FA051E75154}">
      <dgm:prSet phldrT="[Text]"/>
      <dgm:spPr>
        <a:solidFill>
          <a:srgbClr val="275B42"/>
        </a:solidFill>
        <a:ln>
          <a:solidFill>
            <a:srgbClr val="275B42"/>
          </a:solidFill>
        </a:ln>
      </dgm:spPr>
      <dgm:t>
        <a:bodyPr/>
        <a:lstStyle/>
        <a:p>
          <a:r>
            <a:rPr lang="en-US">
              <a:latin typeface="Raleway" panose="020B0503030101060003" pitchFamily="34" charset="77"/>
            </a:rPr>
            <a:t>motivational interviewing</a:t>
          </a:r>
        </a:p>
      </dgm:t>
    </dgm:pt>
    <dgm:pt modelId="{0A8F4D7E-1B03-3545-8541-9E65A79F8B04}" type="parTrans" cxnId="{2B6598A6-CCB1-8245-952E-827978AFD120}">
      <dgm:prSet/>
      <dgm:spPr>
        <a:solidFill>
          <a:srgbClr val="84AB93">
            <a:alpha val="41176"/>
          </a:srgbClr>
        </a:solidFill>
        <a:ln>
          <a:solidFill>
            <a:srgbClr val="84AB93">
              <a:alpha val="41176"/>
            </a:srgbClr>
          </a:solidFill>
        </a:ln>
      </dgm:spPr>
      <dgm:t>
        <a:bodyPr/>
        <a:lstStyle/>
        <a:p>
          <a:endParaRPr lang="en-US"/>
        </a:p>
      </dgm:t>
    </dgm:pt>
    <dgm:pt modelId="{C633E90F-30D4-D14B-A77B-3D5F36AD78C8}" type="sibTrans" cxnId="{2B6598A6-CCB1-8245-952E-827978AFD120}">
      <dgm:prSet/>
      <dgm:spPr/>
      <dgm:t>
        <a:bodyPr/>
        <a:lstStyle/>
        <a:p>
          <a:endParaRPr lang="en-US"/>
        </a:p>
      </dgm:t>
    </dgm:pt>
    <dgm:pt modelId="{06B78A0D-BFCC-A94A-855B-E815C4895427}" type="pres">
      <dgm:prSet presAssocID="{CE26A8B4-5A1B-E142-94FE-5626E1A45612}" presName="cycle" presStyleCnt="0">
        <dgm:presLayoutVars>
          <dgm:chMax val="1"/>
          <dgm:dir/>
          <dgm:animLvl val="ctr"/>
          <dgm:resizeHandles val="exact"/>
        </dgm:presLayoutVars>
      </dgm:prSet>
      <dgm:spPr/>
    </dgm:pt>
    <dgm:pt modelId="{A2699F4D-57AF-4741-9468-8E39D1B26FA4}" type="pres">
      <dgm:prSet presAssocID="{4AE0B0B2-AE19-6446-A468-3C82169E5A9B}" presName="centerShape" presStyleLbl="node0" presStyleIdx="0" presStyleCnt="1"/>
      <dgm:spPr/>
    </dgm:pt>
    <dgm:pt modelId="{6A2B9F77-B3B0-B841-9674-775F69143966}" type="pres">
      <dgm:prSet presAssocID="{C596CA39-3543-B445-B946-CC680C7141DE}" presName="parTrans" presStyleLbl="bgSibTrans2D1" presStyleIdx="0" presStyleCnt="8"/>
      <dgm:spPr/>
    </dgm:pt>
    <dgm:pt modelId="{674D4511-142E-E148-924C-E1ABF347A3BB}" type="pres">
      <dgm:prSet presAssocID="{3DC0017A-77D1-4141-B243-37E2CB513EF0}" presName="node" presStyleLbl="node1" presStyleIdx="0" presStyleCnt="8">
        <dgm:presLayoutVars>
          <dgm:bulletEnabled val="1"/>
        </dgm:presLayoutVars>
      </dgm:prSet>
      <dgm:spPr/>
    </dgm:pt>
    <dgm:pt modelId="{F555BE87-B236-AB4B-A079-4732BFF238CD}" type="pres">
      <dgm:prSet presAssocID="{1672BDAC-1FEB-5848-B122-B84A08725B03}" presName="parTrans" presStyleLbl="bgSibTrans2D1" presStyleIdx="1" presStyleCnt="8"/>
      <dgm:spPr/>
    </dgm:pt>
    <dgm:pt modelId="{1FE504E6-D96D-B241-A9D9-6BF9F5D252B3}" type="pres">
      <dgm:prSet presAssocID="{6974C1BD-5B7C-BA4A-BB77-059B54FD8BE3}" presName="node" presStyleLbl="node1" presStyleIdx="1" presStyleCnt="8">
        <dgm:presLayoutVars>
          <dgm:bulletEnabled val="1"/>
        </dgm:presLayoutVars>
      </dgm:prSet>
      <dgm:spPr/>
    </dgm:pt>
    <dgm:pt modelId="{8539196D-65C4-8C41-BBFF-BB230EBA6BD3}" type="pres">
      <dgm:prSet presAssocID="{294233FE-D780-DD4A-B029-B6E31594F2A0}" presName="parTrans" presStyleLbl="bgSibTrans2D1" presStyleIdx="2" presStyleCnt="8"/>
      <dgm:spPr/>
    </dgm:pt>
    <dgm:pt modelId="{EA92039C-FF0C-FE4F-9067-6D7EC8695B05}" type="pres">
      <dgm:prSet presAssocID="{57B051DE-BB31-7644-AF4C-0EA2A26B0163}" presName="node" presStyleLbl="node1" presStyleIdx="2" presStyleCnt="8">
        <dgm:presLayoutVars>
          <dgm:bulletEnabled val="1"/>
        </dgm:presLayoutVars>
      </dgm:prSet>
      <dgm:spPr/>
    </dgm:pt>
    <dgm:pt modelId="{82C08161-37C6-7D48-B68B-C1AA3CAF3B0D}" type="pres">
      <dgm:prSet presAssocID="{9DC11850-AACF-F24F-AFD5-A09AF4860EA7}" presName="parTrans" presStyleLbl="bgSibTrans2D1" presStyleIdx="3" presStyleCnt="8"/>
      <dgm:spPr/>
    </dgm:pt>
    <dgm:pt modelId="{9854F1EF-9590-6549-A5F4-473C2C3D211D}" type="pres">
      <dgm:prSet presAssocID="{60E5F9A7-F6CC-0747-A74A-63A5EC9CABAF}" presName="node" presStyleLbl="node1" presStyleIdx="3" presStyleCnt="8" custRadScaleRad="95369" custRadScaleInc="127683">
        <dgm:presLayoutVars>
          <dgm:bulletEnabled val="1"/>
        </dgm:presLayoutVars>
      </dgm:prSet>
      <dgm:spPr/>
    </dgm:pt>
    <dgm:pt modelId="{AF94ECDA-222C-6C4F-82F0-68722B9E38EE}" type="pres">
      <dgm:prSet presAssocID="{5D2FA7BE-CC66-C244-91B8-6979DFF18CD0}" presName="parTrans" presStyleLbl="bgSibTrans2D1" presStyleIdx="4" presStyleCnt="8"/>
      <dgm:spPr/>
    </dgm:pt>
    <dgm:pt modelId="{031B2824-EE76-3343-B64F-5BA18D4EEDD0}" type="pres">
      <dgm:prSet presAssocID="{E1991332-5628-244E-94B2-45E98D20FA22}" presName="node" presStyleLbl="node1" presStyleIdx="4" presStyleCnt="8" custRadScaleRad="106574" custRadScaleInc="133414">
        <dgm:presLayoutVars>
          <dgm:bulletEnabled val="1"/>
        </dgm:presLayoutVars>
      </dgm:prSet>
      <dgm:spPr/>
    </dgm:pt>
    <dgm:pt modelId="{55DC559C-4ECA-AE42-A5A4-92D091B25FD1}" type="pres">
      <dgm:prSet presAssocID="{25F4429A-A199-8B4E-AEF0-B1346AD53B15}" presName="parTrans" presStyleLbl="bgSibTrans2D1" presStyleIdx="5" presStyleCnt="8"/>
      <dgm:spPr/>
    </dgm:pt>
    <dgm:pt modelId="{64416B9F-CC5D-9247-A74C-AEC1A71FBC4B}" type="pres">
      <dgm:prSet presAssocID="{48915DCC-5619-1F41-AA82-D9DE7A319B67}" presName="node" presStyleLbl="node1" presStyleIdx="5" presStyleCnt="8" custRadScaleRad="109650" custRadScaleInc="118198">
        <dgm:presLayoutVars>
          <dgm:bulletEnabled val="1"/>
        </dgm:presLayoutVars>
      </dgm:prSet>
      <dgm:spPr/>
    </dgm:pt>
    <dgm:pt modelId="{95E84D43-FD0C-0B4E-8ABE-24D7115C61F7}" type="pres">
      <dgm:prSet presAssocID="{C50E67CF-E884-C740-9318-E364DCB84E58}" presName="parTrans" presStyleLbl="bgSibTrans2D1" presStyleIdx="6" presStyleCnt="8"/>
      <dgm:spPr/>
    </dgm:pt>
    <dgm:pt modelId="{223DEDF5-BF5F-5347-8F24-AF7486AA054B}" type="pres">
      <dgm:prSet presAssocID="{CDC547A6-97F2-B34F-A15B-92BFB4E51969}" presName="node" presStyleLbl="node1" presStyleIdx="6" presStyleCnt="8" custRadScaleRad="94406" custRadScaleInc="-335572">
        <dgm:presLayoutVars>
          <dgm:bulletEnabled val="1"/>
        </dgm:presLayoutVars>
      </dgm:prSet>
      <dgm:spPr/>
    </dgm:pt>
    <dgm:pt modelId="{D88A5B35-C222-024B-A491-3B961B3AAEFA}" type="pres">
      <dgm:prSet presAssocID="{0A8F4D7E-1B03-3545-8541-9E65A79F8B04}" presName="parTrans" presStyleLbl="bgSibTrans2D1" presStyleIdx="7" presStyleCnt="8"/>
      <dgm:spPr/>
    </dgm:pt>
    <dgm:pt modelId="{4E0AD639-D2C7-C340-9684-39E69C505358}" type="pres">
      <dgm:prSet presAssocID="{2FC1F4E6-27F0-D74B-B97B-1FA051E75154}" presName="node" presStyleLbl="node1" presStyleIdx="7" presStyleCnt="8">
        <dgm:presLayoutVars>
          <dgm:bulletEnabled val="1"/>
        </dgm:presLayoutVars>
      </dgm:prSet>
      <dgm:spPr/>
    </dgm:pt>
  </dgm:ptLst>
  <dgm:cxnLst>
    <dgm:cxn modelId="{DEC33D00-112C-7F4B-9DD7-F2BD4FE09076}" srcId="{4AE0B0B2-AE19-6446-A468-3C82169E5A9B}" destId="{57B051DE-BB31-7644-AF4C-0EA2A26B0163}" srcOrd="2" destOrd="0" parTransId="{294233FE-D780-DD4A-B029-B6E31594F2A0}" sibTransId="{66700628-2659-E248-B8FE-C50242D4D474}"/>
    <dgm:cxn modelId="{29258A05-7E25-244F-A547-C5372D76767A}" type="presOf" srcId="{60E5F9A7-F6CC-0747-A74A-63A5EC9CABAF}" destId="{9854F1EF-9590-6549-A5F4-473C2C3D211D}" srcOrd="0" destOrd="0" presId="urn:microsoft.com/office/officeart/2005/8/layout/radial4"/>
    <dgm:cxn modelId="{AA5CA70C-B675-8343-AE59-7DE5BB7E6499}" type="presOf" srcId="{E1991332-5628-244E-94B2-45E98D20FA22}" destId="{031B2824-EE76-3343-B64F-5BA18D4EEDD0}" srcOrd="0" destOrd="0" presId="urn:microsoft.com/office/officeart/2005/8/layout/radial4"/>
    <dgm:cxn modelId="{83472412-CFFB-6646-8F18-4FB35D0EADFC}" type="presOf" srcId="{1672BDAC-1FEB-5848-B122-B84A08725B03}" destId="{F555BE87-B236-AB4B-A079-4732BFF238CD}" srcOrd="0" destOrd="0" presId="urn:microsoft.com/office/officeart/2005/8/layout/radial4"/>
    <dgm:cxn modelId="{0C955219-E386-8548-A3CF-6B4EE4E01E6D}" type="presOf" srcId="{25F4429A-A199-8B4E-AEF0-B1346AD53B15}" destId="{55DC559C-4ECA-AE42-A5A4-92D091B25FD1}" srcOrd="0" destOrd="0" presId="urn:microsoft.com/office/officeart/2005/8/layout/radial4"/>
    <dgm:cxn modelId="{747FB71A-E06F-C04A-8858-E250C4C339F7}" srcId="{4AE0B0B2-AE19-6446-A468-3C82169E5A9B}" destId="{3DC0017A-77D1-4141-B243-37E2CB513EF0}" srcOrd="0" destOrd="0" parTransId="{C596CA39-3543-B445-B946-CC680C7141DE}" sibTransId="{B75B79F7-FCAA-3941-8902-9CB0245EA6AE}"/>
    <dgm:cxn modelId="{88CA211B-3A0F-C64E-9B9B-9ABAAB209586}" type="presOf" srcId="{294233FE-D780-DD4A-B029-B6E31594F2A0}" destId="{8539196D-65C4-8C41-BBFF-BB230EBA6BD3}" srcOrd="0" destOrd="0" presId="urn:microsoft.com/office/officeart/2005/8/layout/radial4"/>
    <dgm:cxn modelId="{7A36B52E-EAF1-E840-A1E9-5AC46BE8BC2F}" type="presOf" srcId="{3DC0017A-77D1-4141-B243-37E2CB513EF0}" destId="{674D4511-142E-E148-924C-E1ABF347A3BB}" srcOrd="0" destOrd="0" presId="urn:microsoft.com/office/officeart/2005/8/layout/radial4"/>
    <dgm:cxn modelId="{8B50BC64-DD32-D544-94C3-B11A0310AAE6}" type="presOf" srcId="{6974C1BD-5B7C-BA4A-BB77-059B54FD8BE3}" destId="{1FE504E6-D96D-B241-A9D9-6BF9F5D252B3}" srcOrd="0" destOrd="0" presId="urn:microsoft.com/office/officeart/2005/8/layout/radial4"/>
    <dgm:cxn modelId="{0F2B1365-8E0F-434A-A150-899CA7C72F80}" srcId="{4AE0B0B2-AE19-6446-A468-3C82169E5A9B}" destId="{6974C1BD-5B7C-BA4A-BB77-059B54FD8BE3}" srcOrd="1" destOrd="0" parTransId="{1672BDAC-1FEB-5848-B122-B84A08725B03}" sibTransId="{47C93FEF-8DFA-7C4A-AA2D-EB02B1410B20}"/>
    <dgm:cxn modelId="{CB0D866D-B843-9E48-8D25-7CE2D7F4A7E3}" type="presOf" srcId="{4AE0B0B2-AE19-6446-A468-3C82169E5A9B}" destId="{A2699F4D-57AF-4741-9468-8E39D1B26FA4}" srcOrd="0" destOrd="0" presId="urn:microsoft.com/office/officeart/2005/8/layout/radial4"/>
    <dgm:cxn modelId="{AE22E877-0DEB-0D4A-916D-8194DDD4888D}" type="presOf" srcId="{CDC547A6-97F2-B34F-A15B-92BFB4E51969}" destId="{223DEDF5-BF5F-5347-8F24-AF7486AA054B}" srcOrd="0" destOrd="0" presId="urn:microsoft.com/office/officeart/2005/8/layout/radial4"/>
    <dgm:cxn modelId="{D8040858-48E1-F545-A43B-9771E1E1900E}" type="presOf" srcId="{2FC1F4E6-27F0-D74B-B97B-1FA051E75154}" destId="{4E0AD639-D2C7-C340-9684-39E69C505358}" srcOrd="0" destOrd="0" presId="urn:microsoft.com/office/officeart/2005/8/layout/radial4"/>
    <dgm:cxn modelId="{0DCFE87B-44F0-2248-9B97-30CB8410E26D}" type="presOf" srcId="{CE26A8B4-5A1B-E142-94FE-5626E1A45612}" destId="{06B78A0D-BFCC-A94A-855B-E815C4895427}" srcOrd="0" destOrd="0" presId="urn:microsoft.com/office/officeart/2005/8/layout/radial4"/>
    <dgm:cxn modelId="{DF1B827D-EC04-9143-ACFC-3743CF50186C}" srcId="{4AE0B0B2-AE19-6446-A468-3C82169E5A9B}" destId="{CDC547A6-97F2-B34F-A15B-92BFB4E51969}" srcOrd="6" destOrd="0" parTransId="{C50E67CF-E884-C740-9318-E364DCB84E58}" sibTransId="{718C6FF5-46F4-0E41-99E1-9A648922929E}"/>
    <dgm:cxn modelId="{D2CC6693-4902-F74B-88D2-334B9C2FC5D2}" type="presOf" srcId="{0A8F4D7E-1B03-3545-8541-9E65A79F8B04}" destId="{D88A5B35-C222-024B-A491-3B961B3AAEFA}" srcOrd="0" destOrd="0" presId="urn:microsoft.com/office/officeart/2005/8/layout/radial4"/>
    <dgm:cxn modelId="{EE30049D-E631-0B4F-B3E0-CBF942F8BC0A}" srcId="{4AE0B0B2-AE19-6446-A468-3C82169E5A9B}" destId="{48915DCC-5619-1F41-AA82-D9DE7A319B67}" srcOrd="5" destOrd="0" parTransId="{25F4429A-A199-8B4E-AEF0-B1346AD53B15}" sibTransId="{DB5394E1-0B95-104D-8EC8-1D21E66FED4F}"/>
    <dgm:cxn modelId="{48067FA4-E6FA-574B-A329-E98FF5DE0532}" srcId="{4AE0B0B2-AE19-6446-A468-3C82169E5A9B}" destId="{60E5F9A7-F6CC-0747-A74A-63A5EC9CABAF}" srcOrd="3" destOrd="0" parTransId="{9DC11850-AACF-F24F-AFD5-A09AF4860EA7}" sibTransId="{9C5C92ED-6265-A447-9EEB-23C57709E837}"/>
    <dgm:cxn modelId="{2B6598A6-CCB1-8245-952E-827978AFD120}" srcId="{4AE0B0B2-AE19-6446-A468-3C82169E5A9B}" destId="{2FC1F4E6-27F0-D74B-B97B-1FA051E75154}" srcOrd="7" destOrd="0" parTransId="{0A8F4D7E-1B03-3545-8541-9E65A79F8B04}" sibTransId="{C633E90F-30D4-D14B-A77B-3D5F36AD78C8}"/>
    <dgm:cxn modelId="{9DD449B6-3631-894A-94FE-476F2C204B8C}" type="presOf" srcId="{C596CA39-3543-B445-B946-CC680C7141DE}" destId="{6A2B9F77-B3B0-B841-9674-775F69143966}" srcOrd="0" destOrd="0" presId="urn:microsoft.com/office/officeart/2005/8/layout/radial4"/>
    <dgm:cxn modelId="{3F5FEFB6-C21E-4740-BFF6-80EC72B95701}" type="presOf" srcId="{48915DCC-5619-1F41-AA82-D9DE7A319B67}" destId="{64416B9F-CC5D-9247-A74C-AEC1A71FBC4B}" srcOrd="0" destOrd="0" presId="urn:microsoft.com/office/officeart/2005/8/layout/radial4"/>
    <dgm:cxn modelId="{C5BB55C1-7100-F048-BF5A-9FB4A76D82BA}" type="presOf" srcId="{5D2FA7BE-CC66-C244-91B8-6979DFF18CD0}" destId="{AF94ECDA-222C-6C4F-82F0-68722B9E38EE}" srcOrd="0" destOrd="0" presId="urn:microsoft.com/office/officeart/2005/8/layout/radial4"/>
    <dgm:cxn modelId="{0D70C1C5-ED78-DE41-A5F8-EDE39F65FEBB}" srcId="{CE26A8B4-5A1B-E142-94FE-5626E1A45612}" destId="{4AE0B0B2-AE19-6446-A468-3C82169E5A9B}" srcOrd="0" destOrd="0" parTransId="{BACEDEFC-C301-C142-B091-68BD3166C39D}" sibTransId="{2768782B-FBBC-5842-A97A-B4D71453F249}"/>
    <dgm:cxn modelId="{C15935D1-54AE-F148-A29C-5E01012D1CD0}" srcId="{4AE0B0B2-AE19-6446-A468-3C82169E5A9B}" destId="{E1991332-5628-244E-94B2-45E98D20FA22}" srcOrd="4" destOrd="0" parTransId="{5D2FA7BE-CC66-C244-91B8-6979DFF18CD0}" sibTransId="{C8AFD05C-8049-F94F-A03B-92F7EFF7E59C}"/>
    <dgm:cxn modelId="{72EF5ED8-3760-BB4A-98F0-4E518E1D12EA}" type="presOf" srcId="{C50E67CF-E884-C740-9318-E364DCB84E58}" destId="{95E84D43-FD0C-0B4E-8ABE-24D7115C61F7}" srcOrd="0" destOrd="0" presId="urn:microsoft.com/office/officeart/2005/8/layout/radial4"/>
    <dgm:cxn modelId="{B55305EF-80D6-2E49-9D85-F2B857F89941}" type="presOf" srcId="{9DC11850-AACF-F24F-AFD5-A09AF4860EA7}" destId="{82C08161-37C6-7D48-B68B-C1AA3CAF3B0D}" srcOrd="0" destOrd="0" presId="urn:microsoft.com/office/officeart/2005/8/layout/radial4"/>
    <dgm:cxn modelId="{85384EFE-DE6A-C14C-A2CA-8B5ABA33171A}" type="presOf" srcId="{57B051DE-BB31-7644-AF4C-0EA2A26B0163}" destId="{EA92039C-FF0C-FE4F-9067-6D7EC8695B05}" srcOrd="0" destOrd="0" presId="urn:microsoft.com/office/officeart/2005/8/layout/radial4"/>
    <dgm:cxn modelId="{2EC1E9B7-5EEA-5242-BA92-3124593D16F0}" type="presParOf" srcId="{06B78A0D-BFCC-A94A-855B-E815C4895427}" destId="{A2699F4D-57AF-4741-9468-8E39D1B26FA4}" srcOrd="0" destOrd="0" presId="urn:microsoft.com/office/officeart/2005/8/layout/radial4"/>
    <dgm:cxn modelId="{96C19FD8-B04B-CE40-95CC-1C83F93BCA7A}" type="presParOf" srcId="{06B78A0D-BFCC-A94A-855B-E815C4895427}" destId="{6A2B9F77-B3B0-B841-9674-775F69143966}" srcOrd="1" destOrd="0" presId="urn:microsoft.com/office/officeart/2005/8/layout/radial4"/>
    <dgm:cxn modelId="{2E66E239-CDC4-2740-B9FC-848165734433}" type="presParOf" srcId="{06B78A0D-BFCC-A94A-855B-E815C4895427}" destId="{674D4511-142E-E148-924C-E1ABF347A3BB}" srcOrd="2" destOrd="0" presId="urn:microsoft.com/office/officeart/2005/8/layout/radial4"/>
    <dgm:cxn modelId="{8B581C93-7051-BA49-83E9-969DA4B3DA89}" type="presParOf" srcId="{06B78A0D-BFCC-A94A-855B-E815C4895427}" destId="{F555BE87-B236-AB4B-A079-4732BFF238CD}" srcOrd="3" destOrd="0" presId="urn:microsoft.com/office/officeart/2005/8/layout/radial4"/>
    <dgm:cxn modelId="{0B5B25C0-DA9D-3146-8D56-D9810F407EC6}" type="presParOf" srcId="{06B78A0D-BFCC-A94A-855B-E815C4895427}" destId="{1FE504E6-D96D-B241-A9D9-6BF9F5D252B3}" srcOrd="4" destOrd="0" presId="urn:microsoft.com/office/officeart/2005/8/layout/radial4"/>
    <dgm:cxn modelId="{310085D1-3187-704B-95AB-8A7A0774F623}" type="presParOf" srcId="{06B78A0D-BFCC-A94A-855B-E815C4895427}" destId="{8539196D-65C4-8C41-BBFF-BB230EBA6BD3}" srcOrd="5" destOrd="0" presId="urn:microsoft.com/office/officeart/2005/8/layout/radial4"/>
    <dgm:cxn modelId="{3EBD3B4E-5AC4-E647-89A9-ADFE6FE7241A}" type="presParOf" srcId="{06B78A0D-BFCC-A94A-855B-E815C4895427}" destId="{EA92039C-FF0C-FE4F-9067-6D7EC8695B05}" srcOrd="6" destOrd="0" presId="urn:microsoft.com/office/officeart/2005/8/layout/radial4"/>
    <dgm:cxn modelId="{B1FCA4D9-6397-F848-A2FE-95210907CF02}" type="presParOf" srcId="{06B78A0D-BFCC-A94A-855B-E815C4895427}" destId="{82C08161-37C6-7D48-B68B-C1AA3CAF3B0D}" srcOrd="7" destOrd="0" presId="urn:microsoft.com/office/officeart/2005/8/layout/radial4"/>
    <dgm:cxn modelId="{8ECC1DF1-17FF-6646-86D7-B1722DBB0B81}" type="presParOf" srcId="{06B78A0D-BFCC-A94A-855B-E815C4895427}" destId="{9854F1EF-9590-6549-A5F4-473C2C3D211D}" srcOrd="8" destOrd="0" presId="urn:microsoft.com/office/officeart/2005/8/layout/radial4"/>
    <dgm:cxn modelId="{CB8FFFBB-E7D7-7F48-9B7C-93F83BF81248}" type="presParOf" srcId="{06B78A0D-BFCC-A94A-855B-E815C4895427}" destId="{AF94ECDA-222C-6C4F-82F0-68722B9E38EE}" srcOrd="9" destOrd="0" presId="urn:microsoft.com/office/officeart/2005/8/layout/radial4"/>
    <dgm:cxn modelId="{9D906420-215D-1C43-9CA4-CF8C53F7E541}" type="presParOf" srcId="{06B78A0D-BFCC-A94A-855B-E815C4895427}" destId="{031B2824-EE76-3343-B64F-5BA18D4EEDD0}" srcOrd="10" destOrd="0" presId="urn:microsoft.com/office/officeart/2005/8/layout/radial4"/>
    <dgm:cxn modelId="{6311166F-4A2C-C94F-8A18-F672D043B24F}" type="presParOf" srcId="{06B78A0D-BFCC-A94A-855B-E815C4895427}" destId="{55DC559C-4ECA-AE42-A5A4-92D091B25FD1}" srcOrd="11" destOrd="0" presId="urn:microsoft.com/office/officeart/2005/8/layout/radial4"/>
    <dgm:cxn modelId="{62B629A9-74C3-2646-B420-D1D3AC98B876}" type="presParOf" srcId="{06B78A0D-BFCC-A94A-855B-E815C4895427}" destId="{64416B9F-CC5D-9247-A74C-AEC1A71FBC4B}" srcOrd="12" destOrd="0" presId="urn:microsoft.com/office/officeart/2005/8/layout/radial4"/>
    <dgm:cxn modelId="{AE750955-CC75-584D-8233-2D36CDA300B9}" type="presParOf" srcId="{06B78A0D-BFCC-A94A-855B-E815C4895427}" destId="{95E84D43-FD0C-0B4E-8ABE-24D7115C61F7}" srcOrd="13" destOrd="0" presId="urn:microsoft.com/office/officeart/2005/8/layout/radial4"/>
    <dgm:cxn modelId="{7300FEE1-C037-544E-AD7B-57F00D7C784D}" type="presParOf" srcId="{06B78A0D-BFCC-A94A-855B-E815C4895427}" destId="{223DEDF5-BF5F-5347-8F24-AF7486AA054B}" srcOrd="14" destOrd="0" presId="urn:microsoft.com/office/officeart/2005/8/layout/radial4"/>
    <dgm:cxn modelId="{F85078B5-1D03-DA43-8BD9-F53FDA9780B8}" type="presParOf" srcId="{06B78A0D-BFCC-A94A-855B-E815C4895427}" destId="{D88A5B35-C222-024B-A491-3B961B3AAEFA}" srcOrd="15" destOrd="0" presId="urn:microsoft.com/office/officeart/2005/8/layout/radial4"/>
    <dgm:cxn modelId="{F0F89AE8-A811-684C-80CB-BF7EDB643BE9}" type="presParOf" srcId="{06B78A0D-BFCC-A94A-855B-E815C4895427}" destId="{4E0AD639-D2C7-C340-9684-39E69C505358}" srcOrd="16"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552C8-2D18-439C-922D-5E8DFA85B1F3}">
      <dsp:nvSpPr>
        <dsp:cNvPr id="0" name=""/>
        <dsp:cNvSpPr/>
      </dsp:nvSpPr>
      <dsp:spPr>
        <a:xfrm>
          <a:off x="1188437" y="29"/>
          <a:ext cx="2347618" cy="1408570"/>
        </a:xfrm>
        <a:prstGeom prst="rect">
          <a:avLst/>
        </a:prstGeom>
        <a:solidFill>
          <a:srgbClr val="275B42"/>
        </a:solidFill>
        <a:ln w="12700" cap="flat" cmpd="sng" algn="ctr">
          <a:solidFill>
            <a:srgbClr val="165D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Raleway"/>
            </a:rPr>
            <a:t>Personal awareness</a:t>
          </a:r>
        </a:p>
      </dsp:txBody>
      <dsp:txXfrm>
        <a:off x="1188437" y="29"/>
        <a:ext cx="2347618" cy="1408570"/>
      </dsp:txXfrm>
    </dsp:sp>
    <dsp:sp modelId="{CB599D6F-031B-4D7B-B321-1DCA39030896}">
      <dsp:nvSpPr>
        <dsp:cNvPr id="0" name=""/>
        <dsp:cNvSpPr/>
      </dsp:nvSpPr>
      <dsp:spPr>
        <a:xfrm>
          <a:off x="3770816" y="29"/>
          <a:ext cx="2347618" cy="1408570"/>
        </a:xfrm>
        <a:prstGeom prst="rect">
          <a:avLst/>
        </a:prstGeom>
        <a:solidFill>
          <a:srgbClr val="165D3E"/>
        </a:solidFill>
        <a:ln w="12700" cap="flat" cmpd="sng" algn="ctr">
          <a:solidFill>
            <a:srgbClr val="275B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Raleway"/>
            </a:rPr>
            <a:t>Acknowledgmen</a:t>
          </a:r>
          <a:r>
            <a:rPr lang="en-US" sz="2000" kern="1200" dirty="0"/>
            <a:t>t </a:t>
          </a:r>
        </a:p>
      </dsp:txBody>
      <dsp:txXfrm>
        <a:off x="3770816" y="29"/>
        <a:ext cx="2347618" cy="1408570"/>
      </dsp:txXfrm>
    </dsp:sp>
    <dsp:sp modelId="{C7192782-9C06-4728-AC4F-11CACD8D415B}">
      <dsp:nvSpPr>
        <dsp:cNvPr id="0" name=""/>
        <dsp:cNvSpPr/>
      </dsp:nvSpPr>
      <dsp:spPr>
        <a:xfrm>
          <a:off x="1188437" y="1643362"/>
          <a:ext cx="2347618" cy="1408570"/>
        </a:xfrm>
        <a:prstGeom prst="rect">
          <a:avLst/>
        </a:prstGeom>
        <a:solidFill>
          <a:srgbClr val="165D3E"/>
        </a:solidFill>
        <a:ln w="12700" cap="flat" cmpd="sng" algn="ctr">
          <a:solidFill>
            <a:srgbClr val="165D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Raleway"/>
            </a:rPr>
            <a:t>Empathy </a:t>
          </a:r>
        </a:p>
      </dsp:txBody>
      <dsp:txXfrm>
        <a:off x="1188437" y="1643362"/>
        <a:ext cx="2347618" cy="1408570"/>
      </dsp:txXfrm>
    </dsp:sp>
    <dsp:sp modelId="{96D1062E-CE6B-47D3-8458-E7A5A8396DE9}">
      <dsp:nvSpPr>
        <dsp:cNvPr id="0" name=""/>
        <dsp:cNvSpPr/>
      </dsp:nvSpPr>
      <dsp:spPr>
        <a:xfrm>
          <a:off x="3770816" y="1643362"/>
          <a:ext cx="2347618" cy="1408570"/>
        </a:xfrm>
        <a:prstGeom prst="rect">
          <a:avLst/>
        </a:prstGeom>
        <a:solidFill>
          <a:srgbClr val="165D3E"/>
        </a:solidFill>
        <a:ln w="12700" cap="flat" cmpd="sng" algn="ctr">
          <a:solidFill>
            <a:srgbClr val="165D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Raleway"/>
            </a:rPr>
            <a:t>Advocacy</a:t>
          </a:r>
        </a:p>
      </dsp:txBody>
      <dsp:txXfrm>
        <a:off x="3770816" y="1643362"/>
        <a:ext cx="2347618" cy="1408570"/>
      </dsp:txXfrm>
    </dsp:sp>
    <dsp:sp modelId="{90DB9AD1-1BB2-4827-8198-B6D54B6764AC}">
      <dsp:nvSpPr>
        <dsp:cNvPr id="0" name=""/>
        <dsp:cNvSpPr/>
      </dsp:nvSpPr>
      <dsp:spPr>
        <a:xfrm>
          <a:off x="2479626" y="3286694"/>
          <a:ext cx="2347618" cy="1408570"/>
        </a:xfrm>
        <a:prstGeom prst="rect">
          <a:avLst/>
        </a:prstGeom>
        <a:solidFill>
          <a:srgbClr val="FDDAE0"/>
        </a:solidFill>
        <a:ln w="12700" cap="flat" cmpd="sng" algn="ctr">
          <a:solidFill>
            <a:srgbClr val="FDDAE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Raleway"/>
            </a:rPr>
            <a:t>Education </a:t>
          </a:r>
        </a:p>
      </dsp:txBody>
      <dsp:txXfrm>
        <a:off x="2479626" y="3286694"/>
        <a:ext cx="2347618" cy="1408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CDBAA4-EF91-4DB2-866A-D41ADDC52AC4}">
      <dsp:nvSpPr>
        <dsp:cNvPr id="0" name=""/>
        <dsp:cNvSpPr/>
      </dsp:nvSpPr>
      <dsp:spPr>
        <a:xfrm>
          <a:off x="2385934" y="0"/>
          <a:ext cx="1590623" cy="989634"/>
        </a:xfrm>
        <a:prstGeom prst="trapezoid">
          <a:avLst>
            <a:gd name="adj" fmla="val 80364"/>
          </a:avLst>
        </a:prstGeom>
        <a:solidFill>
          <a:srgbClr val="FDDAE0"/>
        </a:solidFill>
        <a:ln w="12700" cap="flat" cmpd="sng" algn="ctr">
          <a:solidFill>
            <a:srgbClr val="FDDAE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en-US" sz="1200" kern="1200" dirty="0"/>
        </a:p>
        <a:p>
          <a:pPr marL="0" lvl="0" indent="0" algn="ctr" defTabSz="533400">
            <a:lnSpc>
              <a:spcPct val="90000"/>
            </a:lnSpc>
            <a:spcBef>
              <a:spcPct val="0"/>
            </a:spcBef>
            <a:spcAft>
              <a:spcPct val="35000"/>
            </a:spcAft>
            <a:buNone/>
          </a:pPr>
          <a:endParaRPr lang="en-US" sz="1200" kern="1200" dirty="0"/>
        </a:p>
        <a:p>
          <a:pPr marL="0" lvl="0" indent="0" algn="ctr" defTabSz="533400">
            <a:lnSpc>
              <a:spcPct val="90000"/>
            </a:lnSpc>
            <a:spcBef>
              <a:spcPct val="0"/>
            </a:spcBef>
            <a:spcAft>
              <a:spcPct val="35000"/>
            </a:spcAft>
            <a:buNone/>
          </a:pPr>
          <a:r>
            <a:rPr lang="en-US" sz="1400" kern="1200" dirty="0">
              <a:solidFill>
                <a:schemeClr val="bg1"/>
              </a:solidFill>
              <a:latin typeface="Raleway" panose="020B0503030101060003"/>
            </a:rPr>
            <a:t>Individual </a:t>
          </a:r>
        </a:p>
        <a:p>
          <a:pPr marL="0" lvl="0" indent="0" algn="ctr" defTabSz="533400">
            <a:lnSpc>
              <a:spcPct val="90000"/>
            </a:lnSpc>
            <a:spcBef>
              <a:spcPct val="0"/>
            </a:spcBef>
            <a:spcAft>
              <a:spcPct val="35000"/>
            </a:spcAft>
            <a:buNone/>
          </a:pPr>
          <a:r>
            <a:rPr lang="en-US" sz="1400" kern="1200" dirty="0">
              <a:solidFill>
                <a:schemeClr val="bg1"/>
              </a:solidFill>
              <a:latin typeface="Raleway" panose="020B0503030101060003"/>
            </a:rPr>
            <a:t>foods</a:t>
          </a:r>
        </a:p>
      </dsp:txBody>
      <dsp:txXfrm>
        <a:off x="2385934" y="0"/>
        <a:ext cx="1590623" cy="989634"/>
      </dsp:txXfrm>
    </dsp:sp>
    <dsp:sp modelId="{A754F0DB-3C12-47F5-B456-2278EBDFE142}">
      <dsp:nvSpPr>
        <dsp:cNvPr id="0" name=""/>
        <dsp:cNvSpPr/>
      </dsp:nvSpPr>
      <dsp:spPr>
        <a:xfrm>
          <a:off x="1590623" y="989634"/>
          <a:ext cx="3181246" cy="989634"/>
        </a:xfrm>
        <a:prstGeom prst="trapezoid">
          <a:avLst>
            <a:gd name="adj" fmla="val 80364"/>
          </a:avLst>
        </a:prstGeom>
        <a:solidFill>
          <a:srgbClr val="275B42"/>
        </a:solidFill>
        <a:ln w="12700" cap="flat" cmpd="sng" algn="ctr">
          <a:solidFill>
            <a:srgbClr val="165D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Raleway" panose="020B0503030101060003"/>
            </a:rPr>
            <a:t>Variety</a:t>
          </a:r>
        </a:p>
      </dsp:txBody>
      <dsp:txXfrm>
        <a:off x="2147341" y="989634"/>
        <a:ext cx="2067809" cy="989634"/>
      </dsp:txXfrm>
    </dsp:sp>
    <dsp:sp modelId="{7785F956-FE2B-4274-AFF7-C137F0F9B2AA}">
      <dsp:nvSpPr>
        <dsp:cNvPr id="0" name=""/>
        <dsp:cNvSpPr/>
      </dsp:nvSpPr>
      <dsp:spPr>
        <a:xfrm>
          <a:off x="795311" y="1979268"/>
          <a:ext cx="4771869" cy="989634"/>
        </a:xfrm>
        <a:prstGeom prst="trapezoid">
          <a:avLst>
            <a:gd name="adj" fmla="val 80364"/>
          </a:avLst>
        </a:prstGeom>
        <a:solidFill>
          <a:srgbClr val="84AB93"/>
        </a:solidFill>
        <a:ln w="12700" cap="flat" cmpd="sng" algn="ctr">
          <a:solidFill>
            <a:srgbClr val="89B29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Raleway" panose="020B0503030101060003"/>
            </a:rPr>
            <a:t>Balance</a:t>
          </a:r>
        </a:p>
      </dsp:txBody>
      <dsp:txXfrm>
        <a:off x="1630388" y="1979268"/>
        <a:ext cx="3101714" cy="989634"/>
      </dsp:txXfrm>
    </dsp:sp>
    <dsp:sp modelId="{5EEB737A-404B-4347-BBF8-A86F09E279DE}">
      <dsp:nvSpPr>
        <dsp:cNvPr id="0" name=""/>
        <dsp:cNvSpPr/>
      </dsp:nvSpPr>
      <dsp:spPr>
        <a:xfrm>
          <a:off x="0" y="2968902"/>
          <a:ext cx="6362492" cy="989634"/>
        </a:xfrm>
        <a:prstGeom prst="trapezoid">
          <a:avLst>
            <a:gd name="adj" fmla="val 80364"/>
          </a:avLst>
        </a:prstGeom>
        <a:solidFill>
          <a:srgbClr val="FDDAE0"/>
        </a:solidFill>
        <a:ln w="12700" cap="flat" cmpd="sng" algn="ctr">
          <a:solidFill>
            <a:srgbClr val="FDDAE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Raleway" panose="020B0503030101060003"/>
            </a:rPr>
            <a:t>Adequacy </a:t>
          </a:r>
        </a:p>
      </dsp:txBody>
      <dsp:txXfrm>
        <a:off x="1113436" y="2968902"/>
        <a:ext cx="4135619" cy="9896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1C767-EF7A-714F-9235-0CB481861637}">
      <dsp:nvSpPr>
        <dsp:cNvPr id="0" name=""/>
        <dsp:cNvSpPr/>
      </dsp:nvSpPr>
      <dsp:spPr>
        <a:xfrm rot="5400000">
          <a:off x="-277926" y="278806"/>
          <a:ext cx="1852842" cy="1296989"/>
        </a:xfrm>
        <a:prstGeom prst="chevron">
          <a:avLst/>
        </a:prstGeom>
        <a:solidFill>
          <a:srgbClr val="FDDAE0"/>
        </a:solidFill>
        <a:ln w="12700" cap="flat" cmpd="sng" algn="ctr">
          <a:solidFill>
            <a:srgbClr val="FDDAE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a:latin typeface="Sea Salt" panose="02000503000000020003" pitchFamily="2" charset="77"/>
            </a:rPr>
            <a:t>1st</a:t>
          </a:r>
          <a:r>
            <a:rPr lang="en-US" sz="3000" kern="1200"/>
            <a:t> </a:t>
          </a:r>
        </a:p>
      </dsp:txBody>
      <dsp:txXfrm rot="-5400000">
        <a:off x="1" y="649375"/>
        <a:ext cx="1296989" cy="555853"/>
      </dsp:txXfrm>
    </dsp:sp>
    <dsp:sp modelId="{E364407E-EF50-BF43-84F8-5B7D1E8B597D}">
      <dsp:nvSpPr>
        <dsp:cNvPr id="0" name=""/>
        <dsp:cNvSpPr/>
      </dsp:nvSpPr>
      <dsp:spPr>
        <a:xfrm rot="5400000">
          <a:off x="5360477" y="-4062607"/>
          <a:ext cx="1204347" cy="9331323"/>
        </a:xfrm>
        <a:prstGeom prst="round2SameRect">
          <a:avLst/>
        </a:prstGeom>
        <a:solidFill>
          <a:schemeClr val="lt1">
            <a:alpha val="90000"/>
            <a:hueOff val="0"/>
            <a:satOff val="0"/>
            <a:lumOff val="0"/>
            <a:alphaOff val="0"/>
          </a:schemeClr>
        </a:solidFill>
        <a:ln w="12700" cap="flat" cmpd="sng" algn="ctr">
          <a:solidFill>
            <a:srgbClr val="FDDAE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Font typeface="Arial" panose="020B0604020202020204" pitchFamily="34" charset="0"/>
            <a:buNone/>
          </a:pPr>
          <a:r>
            <a:rPr lang="en-US" sz="2200" b="1" kern="1200" dirty="0">
              <a:latin typeface="Raleway" panose="020B0503030101060003" pitchFamily="34" charset="77"/>
            </a:rPr>
            <a:t>What does healthy mean to you?</a:t>
          </a:r>
          <a:endParaRPr lang="en-US" sz="2200" kern="1200" dirty="0"/>
        </a:p>
        <a:p>
          <a:pPr marL="171450" lvl="1" indent="-171450" algn="l" defTabSz="800100">
            <a:lnSpc>
              <a:spcPct val="90000"/>
            </a:lnSpc>
            <a:spcBef>
              <a:spcPct val="0"/>
            </a:spcBef>
            <a:spcAft>
              <a:spcPct val="15000"/>
            </a:spcAft>
            <a:buFont typeface="Arial" panose="020B0604020202020204" pitchFamily="34" charset="0"/>
            <a:buNone/>
          </a:pPr>
          <a:r>
            <a:rPr lang="en-US" sz="1800" b="0" kern="1200" dirty="0">
              <a:latin typeface="Raleway" panose="020B0503030101060003" pitchFamily="34" charset="77"/>
            </a:rPr>
            <a:t>allows you to hear from them vs projecting your agenda onto the patient/client</a:t>
          </a:r>
          <a:endParaRPr lang="en-US" sz="1800" b="0" kern="1200" dirty="0"/>
        </a:p>
      </dsp:txBody>
      <dsp:txXfrm rot="-5400000">
        <a:off x="1296990" y="59671"/>
        <a:ext cx="9272532" cy="1086765"/>
      </dsp:txXfrm>
    </dsp:sp>
    <dsp:sp modelId="{F89FDCFB-B74B-744E-91BA-6640B9CA8E23}">
      <dsp:nvSpPr>
        <dsp:cNvPr id="0" name=""/>
        <dsp:cNvSpPr/>
      </dsp:nvSpPr>
      <dsp:spPr>
        <a:xfrm rot="5400000">
          <a:off x="-277926" y="1939923"/>
          <a:ext cx="1852842" cy="1296989"/>
        </a:xfrm>
        <a:prstGeom prst="chevron">
          <a:avLst/>
        </a:prstGeom>
        <a:solidFill>
          <a:srgbClr val="165D3E"/>
        </a:solidFill>
        <a:ln w="12700" cap="flat" cmpd="sng" algn="ctr">
          <a:solidFill>
            <a:srgbClr val="165D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a:latin typeface="Sea Salt" panose="02000503000000020003" pitchFamily="2" charset="77"/>
            </a:rPr>
            <a:t>2nd</a:t>
          </a:r>
        </a:p>
      </dsp:txBody>
      <dsp:txXfrm rot="-5400000">
        <a:off x="1" y="2310492"/>
        <a:ext cx="1296989" cy="555853"/>
      </dsp:txXfrm>
    </dsp:sp>
    <dsp:sp modelId="{67D8C1BD-9169-2641-9AD0-8503BB288234}">
      <dsp:nvSpPr>
        <dsp:cNvPr id="0" name=""/>
        <dsp:cNvSpPr/>
      </dsp:nvSpPr>
      <dsp:spPr>
        <a:xfrm rot="5400000">
          <a:off x="5360477" y="-2401490"/>
          <a:ext cx="1204347" cy="9331323"/>
        </a:xfrm>
        <a:prstGeom prst="round2SameRect">
          <a:avLst/>
        </a:prstGeom>
        <a:solidFill>
          <a:schemeClr val="lt1">
            <a:alpha val="90000"/>
            <a:hueOff val="0"/>
            <a:satOff val="0"/>
            <a:lumOff val="0"/>
            <a:alphaOff val="0"/>
          </a:schemeClr>
        </a:solidFill>
        <a:ln w="12700" cap="flat" cmpd="sng" algn="ctr">
          <a:solidFill>
            <a:srgbClr val="165D3E"/>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228600" lvl="1" indent="-228600" algn="l" defTabSz="977900">
            <a:lnSpc>
              <a:spcPct val="90000"/>
            </a:lnSpc>
            <a:spcBef>
              <a:spcPct val="0"/>
            </a:spcBef>
            <a:spcAft>
              <a:spcPct val="15000"/>
            </a:spcAft>
            <a:buNone/>
          </a:pPr>
          <a:r>
            <a:rPr lang="en-US" sz="2200" b="1" kern="1200" dirty="0">
              <a:latin typeface="Raleway" panose="020B0503030101060003" pitchFamily="34" charset="77"/>
            </a:rPr>
            <a:t>How do you feel about </a:t>
          </a:r>
          <a:r>
            <a:rPr lang="en-US" sz="2200" kern="1200" dirty="0"/>
            <a:t>_____</a:t>
          </a:r>
          <a:r>
            <a:rPr lang="en-US" sz="2200" b="1" kern="1200" dirty="0">
              <a:latin typeface="Raleway" panose="020B0503030101060003" pitchFamily="34" charset="77"/>
            </a:rPr>
            <a:t>?</a:t>
          </a:r>
          <a:endParaRPr lang="en-US" sz="2200" kern="1200" dirty="0"/>
        </a:p>
        <a:p>
          <a:pPr marL="171450" lvl="1" indent="-171450" algn="l" defTabSz="800100">
            <a:lnSpc>
              <a:spcPct val="90000"/>
            </a:lnSpc>
            <a:spcBef>
              <a:spcPct val="0"/>
            </a:spcBef>
            <a:spcAft>
              <a:spcPct val="15000"/>
            </a:spcAft>
            <a:buNone/>
          </a:pPr>
          <a:r>
            <a:rPr lang="en-US" sz="1800" kern="1200" dirty="0">
              <a:latin typeface="Raleway" panose="020B0503030101060003" pitchFamily="34" charset="77"/>
            </a:rPr>
            <a:t>helps gauge their perception/feelings/values around health &amp; behaviors (not yours)</a:t>
          </a:r>
          <a:endParaRPr lang="en-US" sz="1800" kern="1200" dirty="0"/>
        </a:p>
      </dsp:txBody>
      <dsp:txXfrm rot="-5400000">
        <a:off x="1296990" y="1720788"/>
        <a:ext cx="9272532" cy="1086765"/>
      </dsp:txXfrm>
    </dsp:sp>
    <dsp:sp modelId="{112FFAF7-6230-D340-9627-D85EFC8C0CEB}">
      <dsp:nvSpPr>
        <dsp:cNvPr id="0" name=""/>
        <dsp:cNvSpPr/>
      </dsp:nvSpPr>
      <dsp:spPr>
        <a:xfrm rot="5400000">
          <a:off x="-277926" y="3601920"/>
          <a:ext cx="1852842" cy="1296989"/>
        </a:xfrm>
        <a:prstGeom prst="chevron">
          <a:avLst/>
        </a:prstGeom>
        <a:solidFill>
          <a:srgbClr val="FDDAE0"/>
        </a:solidFill>
        <a:ln w="12700" cap="flat" cmpd="sng" algn="ctr">
          <a:solidFill>
            <a:srgbClr val="FDDAE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a:latin typeface="Sea Salt" panose="02000503000000020003" pitchFamily="2" charset="77"/>
            </a:rPr>
            <a:t>3rd</a:t>
          </a:r>
        </a:p>
      </dsp:txBody>
      <dsp:txXfrm rot="-5400000">
        <a:off x="1" y="3972489"/>
        <a:ext cx="1296989" cy="555853"/>
      </dsp:txXfrm>
    </dsp:sp>
    <dsp:sp modelId="{E71E7D48-756C-A542-89E9-BFC631835ADD}">
      <dsp:nvSpPr>
        <dsp:cNvPr id="0" name=""/>
        <dsp:cNvSpPr/>
      </dsp:nvSpPr>
      <dsp:spPr>
        <a:xfrm rot="5400000">
          <a:off x="5360477" y="-740373"/>
          <a:ext cx="1204347" cy="9331323"/>
        </a:xfrm>
        <a:prstGeom prst="round2SameRect">
          <a:avLst/>
        </a:prstGeom>
        <a:solidFill>
          <a:schemeClr val="lt1">
            <a:alpha val="90000"/>
            <a:hueOff val="0"/>
            <a:satOff val="0"/>
            <a:lumOff val="0"/>
            <a:alphaOff val="0"/>
          </a:schemeClr>
        </a:solidFill>
        <a:ln w="12700" cap="flat" cmpd="sng" algn="ctr">
          <a:solidFill>
            <a:srgbClr val="FDDAE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None/>
          </a:pPr>
          <a:r>
            <a:rPr lang="en-US" sz="2200" b="1" kern="1200" dirty="0">
              <a:latin typeface="Raleway" panose="020B0503030101060003" pitchFamily="34" charset="77"/>
            </a:rPr>
            <a:t>How do you FEEL physically when you eat </a:t>
          </a:r>
          <a:r>
            <a:rPr lang="en-US" sz="2200" kern="1200" dirty="0"/>
            <a:t>_____</a:t>
          </a:r>
          <a:r>
            <a:rPr lang="en-US" sz="2200" b="1" kern="1200" dirty="0">
              <a:latin typeface="Raleway" panose="020B0503030101060003" pitchFamily="34" charset="77"/>
            </a:rPr>
            <a:t>?</a:t>
          </a:r>
        </a:p>
        <a:p>
          <a:pPr marL="228600" lvl="1" indent="-228600" algn="l" defTabSz="977900">
            <a:lnSpc>
              <a:spcPct val="90000"/>
            </a:lnSpc>
            <a:spcBef>
              <a:spcPct val="0"/>
            </a:spcBef>
            <a:spcAft>
              <a:spcPct val="15000"/>
            </a:spcAft>
            <a:buNone/>
          </a:pPr>
          <a:r>
            <a:rPr lang="en-US" sz="2200" b="1" kern="1200">
              <a:latin typeface="Raleway" panose="020B0503030101060003" pitchFamily="34" charset="77"/>
            </a:rPr>
            <a:t>How do you feel mentally/emotionally when you eat </a:t>
          </a:r>
          <a:r>
            <a:rPr lang="en-US" sz="2200" kern="1200"/>
            <a:t>_____</a:t>
          </a:r>
          <a:r>
            <a:rPr lang="en-US" sz="2200" b="1" kern="1200">
              <a:latin typeface="Raleway" panose="020B0503030101060003" pitchFamily="34" charset="77"/>
            </a:rPr>
            <a:t>?</a:t>
          </a:r>
        </a:p>
        <a:p>
          <a:pPr marL="171450" lvl="1" indent="-171450" algn="l" defTabSz="800100">
            <a:lnSpc>
              <a:spcPct val="90000"/>
            </a:lnSpc>
            <a:spcBef>
              <a:spcPct val="0"/>
            </a:spcBef>
            <a:spcAft>
              <a:spcPct val="15000"/>
            </a:spcAft>
            <a:buNone/>
          </a:pPr>
          <a:r>
            <a:rPr lang="en-US" sz="1800" kern="1200" dirty="0">
              <a:latin typeface="Raleway" panose="020B0503030101060003" pitchFamily="34" charset="77"/>
            </a:rPr>
            <a:t>helps you gently direct the person back to internal cues and wisdom </a:t>
          </a:r>
        </a:p>
      </dsp:txBody>
      <dsp:txXfrm rot="-5400000">
        <a:off x="1296990" y="3381905"/>
        <a:ext cx="9272532" cy="10867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99F4D-57AF-4741-9468-8E39D1B26FA4}">
      <dsp:nvSpPr>
        <dsp:cNvPr id="0" name=""/>
        <dsp:cNvSpPr/>
      </dsp:nvSpPr>
      <dsp:spPr>
        <a:xfrm>
          <a:off x="3158253" y="3606677"/>
          <a:ext cx="1797019" cy="1797019"/>
        </a:xfrm>
        <a:prstGeom prst="ellipse">
          <a:avLst/>
        </a:prstGeom>
        <a:solidFill>
          <a:srgbClr val="FDDAE0"/>
        </a:solidFill>
        <a:ln w="12700" cap="flat" cmpd="sng" algn="ctr">
          <a:solidFill>
            <a:srgbClr val="FDDAE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a:solidFill>
                <a:srgbClr val="275B42"/>
              </a:solidFill>
              <a:latin typeface="Raleway" panose="020B0503030101060003" pitchFamily="34" charset="77"/>
            </a:rPr>
            <a:t>effective care</a:t>
          </a:r>
        </a:p>
      </dsp:txBody>
      <dsp:txXfrm>
        <a:off x="3421420" y="3869844"/>
        <a:ext cx="1270685" cy="1270685"/>
      </dsp:txXfrm>
    </dsp:sp>
    <dsp:sp modelId="{6A2B9F77-B3B0-B841-9674-775F69143966}">
      <dsp:nvSpPr>
        <dsp:cNvPr id="0" name=""/>
        <dsp:cNvSpPr/>
      </dsp:nvSpPr>
      <dsp:spPr>
        <a:xfrm rot="10800000">
          <a:off x="632212" y="4249111"/>
          <a:ext cx="2387108" cy="512150"/>
        </a:xfrm>
        <a:prstGeom prst="leftArrow">
          <a:avLst>
            <a:gd name="adj1" fmla="val 60000"/>
            <a:gd name="adj2" fmla="val 50000"/>
          </a:avLst>
        </a:prstGeom>
        <a:solidFill>
          <a:srgbClr val="84AB93">
            <a:alpha val="41176"/>
          </a:srgbClr>
        </a:solidFill>
        <a:ln>
          <a:solidFill>
            <a:srgbClr val="84AB93">
              <a:alpha val="41176"/>
            </a:srgbClr>
          </a:solidFill>
        </a:ln>
        <a:effectLst/>
      </dsp:spPr>
      <dsp:style>
        <a:lnRef idx="0">
          <a:scrgbClr r="0" g="0" b="0"/>
        </a:lnRef>
        <a:fillRef idx="1">
          <a:scrgbClr r="0" g="0" b="0"/>
        </a:fillRef>
        <a:effectRef idx="0">
          <a:scrgbClr r="0" g="0" b="0"/>
        </a:effectRef>
        <a:fontRef idx="minor">
          <a:schemeClr val="lt1"/>
        </a:fontRef>
      </dsp:style>
    </dsp:sp>
    <dsp:sp modelId="{674D4511-142E-E148-924C-E1ABF347A3BB}">
      <dsp:nvSpPr>
        <dsp:cNvPr id="0" name=""/>
        <dsp:cNvSpPr/>
      </dsp:nvSpPr>
      <dsp:spPr>
        <a:xfrm>
          <a:off x="3255" y="4002021"/>
          <a:ext cx="1257913" cy="1006330"/>
        </a:xfrm>
        <a:prstGeom prst="roundRect">
          <a:avLst>
            <a:gd name="adj" fmla="val 10000"/>
          </a:avLst>
        </a:prstGeom>
        <a:solidFill>
          <a:srgbClr val="275B42"/>
        </a:solidFill>
        <a:ln w="12700" cap="flat" cmpd="sng" algn="ctr">
          <a:solidFill>
            <a:srgbClr val="275B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a:latin typeface="Raleway" panose="020B0503030101060003" pitchFamily="34" charset="77"/>
            </a:rPr>
            <a:t>compassion</a:t>
          </a:r>
          <a:r>
            <a:rPr lang="en-US" sz="1500" kern="1200"/>
            <a:t> </a:t>
          </a:r>
        </a:p>
      </dsp:txBody>
      <dsp:txXfrm>
        <a:off x="32729" y="4031495"/>
        <a:ext cx="1198965" cy="947382"/>
      </dsp:txXfrm>
    </dsp:sp>
    <dsp:sp modelId="{F555BE87-B236-AB4B-A079-4732BFF238CD}">
      <dsp:nvSpPr>
        <dsp:cNvPr id="0" name=""/>
        <dsp:cNvSpPr/>
      </dsp:nvSpPr>
      <dsp:spPr>
        <a:xfrm rot="12342857">
          <a:off x="853150" y="3281119"/>
          <a:ext cx="2387108" cy="512150"/>
        </a:xfrm>
        <a:prstGeom prst="leftArrow">
          <a:avLst>
            <a:gd name="adj1" fmla="val 60000"/>
            <a:gd name="adj2" fmla="val 50000"/>
          </a:avLst>
        </a:prstGeom>
        <a:solidFill>
          <a:srgbClr val="84AB93">
            <a:alpha val="41176"/>
          </a:srgbClr>
        </a:solidFill>
        <a:ln>
          <a:solidFill>
            <a:srgbClr val="84AB93">
              <a:alpha val="40000"/>
            </a:srgbClr>
          </a:solidFill>
        </a:ln>
        <a:effectLst/>
      </dsp:spPr>
      <dsp:style>
        <a:lnRef idx="0">
          <a:scrgbClr r="0" g="0" b="0"/>
        </a:lnRef>
        <a:fillRef idx="1">
          <a:scrgbClr r="0" g="0" b="0"/>
        </a:fillRef>
        <a:effectRef idx="0">
          <a:scrgbClr r="0" g="0" b="0"/>
        </a:effectRef>
        <a:fontRef idx="minor">
          <a:schemeClr val="lt1"/>
        </a:fontRef>
      </dsp:style>
    </dsp:sp>
    <dsp:sp modelId="{1FE504E6-D96D-B241-A9D9-6BF9F5D252B3}">
      <dsp:nvSpPr>
        <dsp:cNvPr id="0" name=""/>
        <dsp:cNvSpPr/>
      </dsp:nvSpPr>
      <dsp:spPr>
        <a:xfrm>
          <a:off x="342393" y="2516165"/>
          <a:ext cx="1257913" cy="1006330"/>
        </a:xfrm>
        <a:prstGeom prst="roundRect">
          <a:avLst>
            <a:gd name="adj" fmla="val 10000"/>
          </a:avLst>
        </a:prstGeom>
        <a:solidFill>
          <a:srgbClr val="275B42"/>
        </a:solidFill>
        <a:ln w="12700" cap="flat" cmpd="sng" algn="ctr">
          <a:solidFill>
            <a:srgbClr val="275B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a:latin typeface="Raleway" panose="020B0503030101060003" pitchFamily="34" charset="77"/>
            </a:rPr>
            <a:t>encourage self care vs rules</a:t>
          </a:r>
        </a:p>
      </dsp:txBody>
      <dsp:txXfrm>
        <a:off x="371867" y="2545639"/>
        <a:ext cx="1198965" cy="947382"/>
      </dsp:txXfrm>
    </dsp:sp>
    <dsp:sp modelId="{8539196D-65C4-8C41-BBFF-BB230EBA6BD3}">
      <dsp:nvSpPr>
        <dsp:cNvPr id="0" name=""/>
        <dsp:cNvSpPr/>
      </dsp:nvSpPr>
      <dsp:spPr>
        <a:xfrm rot="13885714">
          <a:off x="1472205" y="2504849"/>
          <a:ext cx="2387108" cy="512150"/>
        </a:xfrm>
        <a:prstGeom prst="leftArrow">
          <a:avLst>
            <a:gd name="adj1" fmla="val 60000"/>
            <a:gd name="adj2" fmla="val 50000"/>
          </a:avLst>
        </a:prstGeom>
        <a:solidFill>
          <a:srgbClr val="84AB93">
            <a:alpha val="41176"/>
          </a:srgbClr>
        </a:solidFill>
        <a:ln>
          <a:solidFill>
            <a:srgbClr val="89B29A">
              <a:alpha val="41176"/>
            </a:srgbClr>
          </a:solidFill>
        </a:ln>
        <a:effectLst/>
      </dsp:spPr>
      <dsp:style>
        <a:lnRef idx="0">
          <a:scrgbClr r="0" g="0" b="0"/>
        </a:lnRef>
        <a:fillRef idx="1">
          <a:scrgbClr r="0" g="0" b="0"/>
        </a:fillRef>
        <a:effectRef idx="0">
          <a:scrgbClr r="0" g="0" b="0"/>
        </a:effectRef>
        <a:fontRef idx="minor">
          <a:schemeClr val="lt1"/>
        </a:fontRef>
      </dsp:style>
    </dsp:sp>
    <dsp:sp modelId="{EA92039C-FF0C-FE4F-9067-6D7EC8695B05}">
      <dsp:nvSpPr>
        <dsp:cNvPr id="0" name=""/>
        <dsp:cNvSpPr/>
      </dsp:nvSpPr>
      <dsp:spPr>
        <a:xfrm>
          <a:off x="1292634" y="1324600"/>
          <a:ext cx="1257913" cy="1006330"/>
        </a:xfrm>
        <a:prstGeom prst="roundRect">
          <a:avLst>
            <a:gd name="adj" fmla="val 10000"/>
          </a:avLst>
        </a:prstGeom>
        <a:solidFill>
          <a:srgbClr val="275B42"/>
        </a:solidFill>
        <a:ln w="12700" cap="flat" cmpd="sng" algn="ctr">
          <a:solidFill>
            <a:srgbClr val="275B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a:latin typeface="Raleway" panose="020B0503030101060003" pitchFamily="34" charset="77"/>
            </a:rPr>
            <a:t>food is neutral </a:t>
          </a:r>
        </a:p>
      </dsp:txBody>
      <dsp:txXfrm>
        <a:off x="1322108" y="1354074"/>
        <a:ext cx="1198965" cy="947382"/>
      </dsp:txXfrm>
    </dsp:sp>
    <dsp:sp modelId="{82C08161-37C6-7D48-B68B-C1AA3CAF3B0D}">
      <dsp:nvSpPr>
        <dsp:cNvPr id="0" name=""/>
        <dsp:cNvSpPr/>
      </dsp:nvSpPr>
      <dsp:spPr>
        <a:xfrm rot="17152292">
          <a:off x="3525400" y="2183634"/>
          <a:ext cx="2237240" cy="512150"/>
        </a:xfrm>
        <a:prstGeom prst="leftArrow">
          <a:avLst>
            <a:gd name="adj1" fmla="val 60000"/>
            <a:gd name="adj2" fmla="val 50000"/>
          </a:avLst>
        </a:prstGeom>
        <a:solidFill>
          <a:srgbClr val="89B29A">
            <a:alpha val="41176"/>
          </a:srgbClr>
        </a:solidFill>
        <a:ln>
          <a:solidFill>
            <a:srgbClr val="89B29A">
              <a:alpha val="41176"/>
            </a:srgbClr>
          </a:solidFill>
        </a:ln>
        <a:effectLst/>
      </dsp:spPr>
      <dsp:style>
        <a:lnRef idx="0">
          <a:scrgbClr r="0" g="0" b="0"/>
        </a:lnRef>
        <a:fillRef idx="1">
          <a:scrgbClr r="0" g="0" b="0"/>
        </a:fillRef>
        <a:effectRef idx="0">
          <a:scrgbClr r="0" g="0" b="0"/>
        </a:effectRef>
        <a:fontRef idx="minor">
          <a:schemeClr val="lt1"/>
        </a:fontRef>
      </dsp:style>
    </dsp:sp>
    <dsp:sp modelId="{9854F1EF-9590-6549-A5F4-473C2C3D211D}">
      <dsp:nvSpPr>
        <dsp:cNvPr id="0" name=""/>
        <dsp:cNvSpPr/>
      </dsp:nvSpPr>
      <dsp:spPr>
        <a:xfrm>
          <a:off x="4320985" y="860569"/>
          <a:ext cx="1257913" cy="1006330"/>
        </a:xfrm>
        <a:prstGeom prst="roundRect">
          <a:avLst>
            <a:gd name="adj" fmla="val 10000"/>
          </a:avLst>
        </a:prstGeom>
        <a:solidFill>
          <a:srgbClr val="275B42"/>
        </a:solidFill>
        <a:ln w="12700" cap="flat" cmpd="sng" algn="ctr">
          <a:solidFill>
            <a:srgbClr val="275B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anose="020B0503030101060003" pitchFamily="34" charset="77"/>
            </a:rPr>
            <a:t>body wisdom </a:t>
          </a:r>
        </a:p>
      </dsp:txBody>
      <dsp:txXfrm>
        <a:off x="4350459" y="890043"/>
        <a:ext cx="1198965" cy="947382"/>
      </dsp:txXfrm>
    </dsp:sp>
    <dsp:sp modelId="{AF94ECDA-222C-6C4F-82F0-68722B9E38EE}">
      <dsp:nvSpPr>
        <dsp:cNvPr id="0" name=""/>
        <dsp:cNvSpPr/>
      </dsp:nvSpPr>
      <dsp:spPr>
        <a:xfrm rot="18772518">
          <a:off x="4355617" y="2527128"/>
          <a:ext cx="2599856" cy="512150"/>
        </a:xfrm>
        <a:prstGeom prst="leftArrow">
          <a:avLst>
            <a:gd name="adj1" fmla="val 60000"/>
            <a:gd name="adj2" fmla="val 50000"/>
          </a:avLst>
        </a:prstGeom>
        <a:solidFill>
          <a:srgbClr val="84AB93">
            <a:alpha val="41176"/>
          </a:srgbClr>
        </a:solidFill>
        <a:ln>
          <a:solidFill>
            <a:srgbClr val="84AB93">
              <a:alpha val="41176"/>
            </a:srgbClr>
          </a:solidFill>
        </a:ln>
        <a:effectLst/>
      </dsp:spPr>
      <dsp:style>
        <a:lnRef idx="0">
          <a:scrgbClr r="0" g="0" b="0"/>
        </a:lnRef>
        <a:fillRef idx="1">
          <a:scrgbClr r="0" g="0" b="0"/>
        </a:fillRef>
        <a:effectRef idx="0">
          <a:scrgbClr r="0" g="0" b="0"/>
        </a:effectRef>
        <a:fontRef idx="minor">
          <a:schemeClr val="lt1"/>
        </a:fontRef>
      </dsp:style>
    </dsp:sp>
    <dsp:sp modelId="{031B2824-EE76-3343-B64F-5BA18D4EEDD0}">
      <dsp:nvSpPr>
        <dsp:cNvPr id="0" name=""/>
        <dsp:cNvSpPr/>
      </dsp:nvSpPr>
      <dsp:spPr>
        <a:xfrm>
          <a:off x="5911066" y="1327403"/>
          <a:ext cx="1257913" cy="1006330"/>
        </a:xfrm>
        <a:prstGeom prst="roundRect">
          <a:avLst>
            <a:gd name="adj" fmla="val 10000"/>
          </a:avLst>
        </a:prstGeom>
        <a:solidFill>
          <a:srgbClr val="275B42"/>
        </a:solidFill>
        <a:ln w="12700" cap="flat" cmpd="sng" algn="ctr">
          <a:solidFill>
            <a:srgbClr val="275B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anose="020B0503030101060003" pitchFamily="34" charset="77"/>
            </a:rPr>
            <a:t>values based</a:t>
          </a:r>
        </a:p>
      </dsp:txBody>
      <dsp:txXfrm>
        <a:off x="5940540" y="1356877"/>
        <a:ext cx="1198965" cy="947382"/>
      </dsp:txXfrm>
    </dsp:sp>
    <dsp:sp modelId="{55DC559C-4ECA-AE42-A5A4-92D091B25FD1}">
      <dsp:nvSpPr>
        <dsp:cNvPr id="0" name=""/>
        <dsp:cNvSpPr/>
      </dsp:nvSpPr>
      <dsp:spPr>
        <a:xfrm rot="20109959">
          <a:off x="4889956" y="3238899"/>
          <a:ext cx="2699401" cy="512150"/>
        </a:xfrm>
        <a:prstGeom prst="leftArrow">
          <a:avLst>
            <a:gd name="adj1" fmla="val 60000"/>
            <a:gd name="adj2" fmla="val 50000"/>
          </a:avLst>
        </a:prstGeom>
        <a:solidFill>
          <a:srgbClr val="84AB93">
            <a:alpha val="41961"/>
          </a:srgbClr>
        </a:solidFill>
        <a:ln>
          <a:solidFill>
            <a:srgbClr val="84AB93">
              <a:alpha val="41176"/>
            </a:srgbClr>
          </a:solidFill>
        </a:ln>
        <a:effectLst/>
      </dsp:spPr>
      <dsp:style>
        <a:lnRef idx="0">
          <a:scrgbClr r="0" g="0" b="0"/>
        </a:lnRef>
        <a:fillRef idx="1">
          <a:scrgbClr r="0" g="0" b="0"/>
        </a:fillRef>
        <a:effectRef idx="0">
          <a:scrgbClr r="0" g="0" b="0"/>
        </a:effectRef>
        <a:fontRef idx="minor">
          <a:schemeClr val="lt1"/>
        </a:fontRef>
      </dsp:style>
    </dsp:sp>
    <dsp:sp modelId="{64416B9F-CC5D-9247-A74C-AEC1A71FBC4B}">
      <dsp:nvSpPr>
        <dsp:cNvPr id="0" name=""/>
        <dsp:cNvSpPr/>
      </dsp:nvSpPr>
      <dsp:spPr>
        <a:xfrm>
          <a:off x="6835592" y="2424947"/>
          <a:ext cx="1257913" cy="1006330"/>
        </a:xfrm>
        <a:prstGeom prst="roundRect">
          <a:avLst>
            <a:gd name="adj" fmla="val 10000"/>
          </a:avLst>
        </a:prstGeom>
        <a:solidFill>
          <a:srgbClr val="275B42"/>
        </a:solidFill>
        <a:ln w="12700" cap="flat" cmpd="sng" algn="ctr">
          <a:solidFill>
            <a:srgbClr val="275B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anose="020B0503030101060003" pitchFamily="34" charset="77"/>
            </a:rPr>
            <a:t>reserve judgement</a:t>
          </a:r>
        </a:p>
      </dsp:txBody>
      <dsp:txXfrm>
        <a:off x="6865066" y="2454421"/>
        <a:ext cx="1198965" cy="947382"/>
      </dsp:txXfrm>
    </dsp:sp>
    <dsp:sp modelId="{95E84D43-FD0C-0B4E-8ABE-24D7115C61F7}">
      <dsp:nvSpPr>
        <dsp:cNvPr id="0" name=""/>
        <dsp:cNvSpPr/>
      </dsp:nvSpPr>
      <dsp:spPr>
        <a:xfrm rot="15526921">
          <a:off x="2539361" y="2159863"/>
          <a:ext cx="2206075" cy="512150"/>
        </a:xfrm>
        <a:prstGeom prst="leftArrow">
          <a:avLst>
            <a:gd name="adj1" fmla="val 60000"/>
            <a:gd name="adj2" fmla="val 50000"/>
          </a:avLst>
        </a:prstGeom>
        <a:solidFill>
          <a:srgbClr val="84AB93">
            <a:alpha val="41176"/>
          </a:srgbClr>
        </a:solidFill>
        <a:ln>
          <a:solidFill>
            <a:srgbClr val="84AB93">
              <a:alpha val="41176"/>
            </a:srgbClr>
          </a:solidFill>
        </a:ln>
        <a:effectLst/>
      </dsp:spPr>
      <dsp:style>
        <a:lnRef idx="0">
          <a:scrgbClr r="0" g="0" b="0"/>
        </a:lnRef>
        <a:fillRef idx="1">
          <a:scrgbClr r="0" g="0" b="0"/>
        </a:fillRef>
        <a:effectRef idx="0">
          <a:scrgbClr r="0" g="0" b="0"/>
        </a:effectRef>
        <a:fontRef idx="minor">
          <a:schemeClr val="lt1"/>
        </a:fontRef>
      </dsp:style>
    </dsp:sp>
    <dsp:sp modelId="{223DEDF5-BF5F-5347-8F24-AF7486AA054B}">
      <dsp:nvSpPr>
        <dsp:cNvPr id="0" name=""/>
        <dsp:cNvSpPr/>
      </dsp:nvSpPr>
      <dsp:spPr>
        <a:xfrm>
          <a:off x="2798854" y="830809"/>
          <a:ext cx="1257913" cy="1006330"/>
        </a:xfrm>
        <a:prstGeom prst="roundRect">
          <a:avLst>
            <a:gd name="adj" fmla="val 10000"/>
          </a:avLst>
        </a:prstGeom>
        <a:solidFill>
          <a:srgbClr val="275B42"/>
        </a:solidFill>
        <a:ln w="12700" cap="flat" cmpd="sng" algn="ctr">
          <a:solidFill>
            <a:srgbClr val="275B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anose="020B0503030101060003" pitchFamily="34" charset="77"/>
            </a:rPr>
            <a:t>need variety of nourishment</a:t>
          </a:r>
        </a:p>
      </dsp:txBody>
      <dsp:txXfrm>
        <a:off x="2828328" y="860283"/>
        <a:ext cx="1198965" cy="947382"/>
      </dsp:txXfrm>
    </dsp:sp>
    <dsp:sp modelId="{D88A5B35-C222-024B-A491-3B961B3AAEFA}">
      <dsp:nvSpPr>
        <dsp:cNvPr id="0" name=""/>
        <dsp:cNvSpPr/>
      </dsp:nvSpPr>
      <dsp:spPr>
        <a:xfrm>
          <a:off x="5094204" y="4249111"/>
          <a:ext cx="2387108" cy="512150"/>
        </a:xfrm>
        <a:prstGeom prst="leftArrow">
          <a:avLst>
            <a:gd name="adj1" fmla="val 60000"/>
            <a:gd name="adj2" fmla="val 50000"/>
          </a:avLst>
        </a:prstGeom>
        <a:solidFill>
          <a:srgbClr val="84AB93">
            <a:alpha val="41176"/>
          </a:srgbClr>
        </a:solidFill>
        <a:ln>
          <a:solidFill>
            <a:srgbClr val="84AB93">
              <a:alpha val="41176"/>
            </a:srgbClr>
          </a:solidFill>
        </a:ln>
        <a:effectLst/>
      </dsp:spPr>
      <dsp:style>
        <a:lnRef idx="0">
          <a:scrgbClr r="0" g="0" b="0"/>
        </a:lnRef>
        <a:fillRef idx="1">
          <a:scrgbClr r="0" g="0" b="0"/>
        </a:fillRef>
        <a:effectRef idx="0">
          <a:scrgbClr r="0" g="0" b="0"/>
        </a:effectRef>
        <a:fontRef idx="minor">
          <a:schemeClr val="lt1"/>
        </a:fontRef>
      </dsp:style>
    </dsp:sp>
    <dsp:sp modelId="{4E0AD639-D2C7-C340-9684-39E69C505358}">
      <dsp:nvSpPr>
        <dsp:cNvPr id="0" name=""/>
        <dsp:cNvSpPr/>
      </dsp:nvSpPr>
      <dsp:spPr>
        <a:xfrm>
          <a:off x="6852356" y="4002021"/>
          <a:ext cx="1257913" cy="1006330"/>
        </a:xfrm>
        <a:prstGeom prst="roundRect">
          <a:avLst>
            <a:gd name="adj" fmla="val 10000"/>
          </a:avLst>
        </a:prstGeom>
        <a:solidFill>
          <a:srgbClr val="275B42"/>
        </a:solidFill>
        <a:ln w="12700" cap="flat" cmpd="sng" algn="ctr">
          <a:solidFill>
            <a:srgbClr val="275B4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a:latin typeface="Raleway" panose="020B0503030101060003" pitchFamily="34" charset="77"/>
            </a:rPr>
            <a:t>motivational interviewing</a:t>
          </a:r>
        </a:p>
      </dsp:txBody>
      <dsp:txXfrm>
        <a:off x="6881830" y="4031495"/>
        <a:ext cx="1198965" cy="94738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B1B0B9-644E-824B-9A9A-AFF3E3E722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98F241C-1BED-A745-A2FA-53D396FB9C0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EAF20C0D-7196-F342-966C-99921DD37CCA}" type="datetimeFigureOut">
              <a:rPr lang="en-US"/>
              <a:pPr>
                <a:defRPr/>
              </a:pPr>
              <a:t>6/21/2021</a:t>
            </a:fld>
            <a:endParaRPr lang="en-US"/>
          </a:p>
        </p:txBody>
      </p:sp>
      <p:sp>
        <p:nvSpPr>
          <p:cNvPr id="4" name="Slide Image Placeholder 3">
            <a:extLst>
              <a:ext uri="{FF2B5EF4-FFF2-40B4-BE49-F238E27FC236}">
                <a16:creationId xmlns:a16="http://schemas.microsoft.com/office/drawing/2014/main" id="{F7EB473C-D506-3447-BD0F-CD8A920DA52F}"/>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A4D891A-C206-DE46-BEED-C744B9E424D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1BF61ED-4446-A146-BE08-6329C306CAE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BA8FDF6A-2197-AC48-98DF-494534B188F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76479A26-46A9-4A47-BB9E-60825E3553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nursingcenter.com/journalarticle?Article_ID=3832944&amp;Journal_ID=54016&amp;Issue_ID=3832735#P31"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nursingcenter.com/journalarticle?Article_ID=3832944&amp;Journal_ID=54016&amp;Issue_ID=3832735#P3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70000"/>
              </a:lnSpc>
              <a:buFont typeface="Arial" panose="020B0604020202020204" pitchFamily="34" charset="0"/>
              <a:buNone/>
            </a:pPr>
            <a:endParaRPr lang="en-US" altLang="en-US" sz="1200" dirty="0">
              <a:latin typeface="Raleway" panose="020B0503030101060003" pitchFamily="34" charset="77"/>
            </a:endParaRPr>
          </a:p>
        </p:txBody>
      </p:sp>
      <p:sp>
        <p:nvSpPr>
          <p:cNvPr id="4" name="Slide Number Placeholder 3"/>
          <p:cNvSpPr>
            <a:spLocks noGrp="1"/>
          </p:cNvSpPr>
          <p:nvPr>
            <p:ph type="sldNum" sz="quarter" idx="10"/>
          </p:nvPr>
        </p:nvSpPr>
        <p:spPr/>
        <p:txBody>
          <a:bodyPr/>
          <a:lstStyle/>
          <a:p>
            <a:pPr>
              <a:defRPr/>
            </a:pPr>
            <a:fld id="{76479A26-46A9-4A47-BB9E-60825E3553A8}" type="slidenum">
              <a:rPr lang="en-US" smtClean="0"/>
              <a:pPr>
                <a:defRPr/>
              </a:pPr>
              <a:t>5</a:t>
            </a:fld>
            <a:endParaRPr lang="en-US" dirty="0"/>
          </a:p>
        </p:txBody>
      </p:sp>
    </p:spTree>
    <p:extLst>
      <p:ext uri="{BB962C8B-B14F-4D97-AF65-F5344CB8AC3E}">
        <p14:creationId xmlns:p14="http://schemas.microsoft.com/office/powerpoint/2010/main" val="3099752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E29C7827-72E7-A844-8176-823BC46FDE7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122621A1-2529-AB4D-B986-F731BD8F55C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sym typeface="Wingdings" pitchFamily="2" charset="2"/>
              </a:rPr>
              <a:t>Primary role of HPA is to regulate the stress response – stress is not a bad thing, we need it to survive</a:t>
            </a:r>
          </a:p>
          <a:p>
            <a:pPr>
              <a:spcBef>
                <a:spcPct val="0"/>
              </a:spcBef>
            </a:pPr>
            <a:endParaRPr lang="en-US" dirty="0">
              <a:sym typeface="Wingdings" pitchFamily="2" charset="2"/>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i="0" kern="1200" dirty="0">
                <a:solidFill>
                  <a:schemeClr val="tx1"/>
                </a:solidFill>
                <a:effectLst/>
                <a:latin typeface="+mn-lt"/>
                <a:ea typeface="+mn-ea"/>
                <a:cs typeface="+mn-cs"/>
              </a:rPr>
              <a:t>Cortisol functions to reduce inflammation in the body, which is good, but over time, not so good. </a:t>
            </a:r>
            <a:r>
              <a:rPr lang="en-US" dirty="0">
                <a:sym typeface="Wingdings" pitchFamily="2" charset="2"/>
              </a:rPr>
              <a:t>If the stress response isn’t counteracted by rest/recovery that’s where we get into trouble b/c we lose homeostasis. </a:t>
            </a:r>
            <a:r>
              <a:rPr lang="en-US" sz="1200" b="1" i="0" kern="1200" dirty="0">
                <a:solidFill>
                  <a:schemeClr val="tx1"/>
                </a:solidFill>
                <a:effectLst/>
                <a:latin typeface="+mn-lt"/>
                <a:ea typeface="+mn-ea"/>
                <a:cs typeface="+mn-cs"/>
              </a:rPr>
              <a:t>Chronic inflammation, caused by lifestyle factors, keep cortisol levels sky high which causes a a lot of dysregulation of the body’s systems.</a:t>
            </a:r>
            <a:endParaRPr lang="en-US" dirty="0">
              <a:sym typeface="Wingdings" pitchFamily="2" charset="2"/>
            </a:endParaRPr>
          </a:p>
          <a:p>
            <a:pPr>
              <a:spcBef>
                <a:spcPct val="0"/>
              </a:spcBef>
            </a:pPr>
            <a:endParaRPr lang="en-US" b="0" dirty="0">
              <a:sym typeface="Wingdings" pitchFamily="2" charset="2"/>
            </a:endParaRPr>
          </a:p>
          <a:p>
            <a:pPr>
              <a:spcBef>
                <a:spcPct val="0"/>
              </a:spcBef>
            </a:pPr>
            <a:r>
              <a:rPr lang="en-US" dirty="0">
                <a:sym typeface="Wingdings" pitchFamily="2" charset="2"/>
              </a:rPr>
              <a:t>Explain sources of stress </a:t>
            </a:r>
          </a:p>
          <a:p>
            <a:pPr>
              <a:spcBef>
                <a:spcPct val="0"/>
              </a:spcBef>
            </a:pPr>
            <a:r>
              <a:rPr lang="en-US" dirty="0">
                <a:sym typeface="Wingdings" pitchFamily="2" charset="2"/>
              </a:rPr>
              <a:t>Explain HPA diagram</a:t>
            </a:r>
          </a:p>
          <a:p>
            <a:pPr>
              <a:spcBef>
                <a:spcPct val="0"/>
              </a:spcBef>
            </a:pPr>
            <a:endParaRPr lang="en-US" dirty="0">
              <a:sym typeface="Wingdings" pitchFamily="2" charset="2"/>
            </a:endParaRPr>
          </a:p>
          <a:p>
            <a:pPr>
              <a:spcBef>
                <a:spcPct val="0"/>
              </a:spcBef>
            </a:pPr>
            <a:r>
              <a:rPr lang="en-US" dirty="0">
                <a:sym typeface="Wingdings" pitchFamily="2" charset="2"/>
              </a:rPr>
              <a:t>Talk about metabolic effects on slide</a:t>
            </a:r>
            <a:br>
              <a:rPr lang="en-US" dirty="0"/>
            </a:br>
            <a:endParaRPr lang="en-US" sz="1200" b="1" i="0" kern="1200" dirty="0">
              <a:solidFill>
                <a:schemeClr val="tx1"/>
              </a:solidFill>
              <a:effectLst/>
              <a:latin typeface="+mn-lt"/>
              <a:ea typeface="+mn-ea"/>
              <a:cs typeface="+mn-cs"/>
            </a:endParaRPr>
          </a:p>
        </p:txBody>
      </p:sp>
      <p:sp>
        <p:nvSpPr>
          <p:cNvPr id="20483" name="Slide Number Placeholder 3">
            <a:extLst>
              <a:ext uri="{FF2B5EF4-FFF2-40B4-BE49-F238E27FC236}">
                <a16:creationId xmlns:a16="http://schemas.microsoft.com/office/drawing/2014/main" id="{7098BBB2-E399-764B-BD12-1EB418EF99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FCCC9CD-C90A-E440-B344-C79467B5638B}" type="slidenum">
              <a:rPr lang="en-US" altLang="en-US"/>
              <a:pPr fontAlgn="base">
                <a:spcBef>
                  <a:spcPct val="0"/>
                </a:spcBef>
                <a:spcAft>
                  <a:spcPct val="0"/>
                </a:spcAft>
              </a:pPr>
              <a:t>14</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E29C7827-72E7-A844-8176-823BC46FDE7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122621A1-2529-AB4D-B986-F731BD8F55C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a:p>
            <a:pPr fontAlgn="auto">
              <a:spcAft>
                <a:spcPts val="0"/>
              </a:spcAft>
              <a:defRPr/>
            </a:pPr>
            <a:r>
              <a:rPr lang="en-US" sz="1200" dirty="0">
                <a:latin typeface="Raleway" panose="020B0503030101060003" pitchFamily="34" charset="77"/>
              </a:rPr>
              <a:t>People who </a:t>
            </a:r>
            <a:r>
              <a:rPr lang="en-US" sz="1200" b="0" dirty="0">
                <a:latin typeface="Raleway" panose="020B0503030101060003" pitchFamily="34" charset="77"/>
              </a:rPr>
              <a:t>stress about food choices, feel guilt or shame around food, or feel pressure to meet dietary expectations are more likely to elicit the stress response </a:t>
            </a:r>
            <a:r>
              <a:rPr lang="en-US" sz="1200" b="1" dirty="0">
                <a:latin typeface="Raleway" panose="020B0503030101060003" pitchFamily="34" charset="77"/>
              </a:rPr>
              <a:t>which negatively impacts health, independent of food</a:t>
            </a:r>
            <a:r>
              <a:rPr lang="en-US" sz="1200" dirty="0">
                <a:latin typeface="Raleway" panose="020B0503030101060003" pitchFamily="34" charset="77"/>
              </a:rPr>
              <a:t>. </a:t>
            </a:r>
            <a:r>
              <a:rPr lang="en-US" sz="1200" b="1" dirty="0">
                <a:latin typeface="Raleway" panose="020B0503030101060003" pitchFamily="34" charset="77"/>
              </a:rPr>
              <a:t>Monitoring food intake alone (independent of restriction) Increases perceived stress. </a:t>
            </a:r>
          </a:p>
          <a:p>
            <a:pPr fontAlgn="auto">
              <a:spcAft>
                <a:spcPts val="0"/>
              </a:spcAft>
              <a:defRPr/>
            </a:pPr>
            <a:endParaRPr lang="en-US" sz="1200" b="1" dirty="0">
              <a:latin typeface="Raleway" panose="020B0503030101060003" pitchFamily="34" charset="77"/>
            </a:endParaRPr>
          </a:p>
          <a:p>
            <a:pPr fontAlgn="auto">
              <a:spcAft>
                <a:spcPts val="0"/>
              </a:spcAft>
              <a:defRPr/>
            </a:pPr>
            <a:r>
              <a:rPr lang="en-US" sz="1200" b="1" dirty="0">
                <a:latin typeface="Raleway" panose="020B0503030101060003" pitchFamily="34" charset="77"/>
              </a:rPr>
              <a:t>IE decreases perceived stress</a:t>
            </a:r>
          </a:p>
        </p:txBody>
      </p:sp>
      <p:sp>
        <p:nvSpPr>
          <p:cNvPr id="20483" name="Slide Number Placeholder 3">
            <a:extLst>
              <a:ext uri="{FF2B5EF4-FFF2-40B4-BE49-F238E27FC236}">
                <a16:creationId xmlns:a16="http://schemas.microsoft.com/office/drawing/2014/main" id="{7098BBB2-E399-764B-BD12-1EB418EF99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FCCC9CD-C90A-E440-B344-C79467B5638B}" type="slidenum">
              <a:rPr lang="en-US" altLang="en-US"/>
              <a:pPr fontAlgn="base">
                <a:spcBef>
                  <a:spcPct val="0"/>
                </a:spcBef>
                <a:spcAft>
                  <a:spcPct val="0"/>
                </a:spcAft>
              </a:pPr>
              <a:t>15</a:t>
            </a:fld>
            <a:endParaRPr lang="en-US" altLang="en-US"/>
          </a:p>
        </p:txBody>
      </p:sp>
    </p:spTree>
    <p:extLst>
      <p:ext uri="{BB962C8B-B14F-4D97-AF65-F5344CB8AC3E}">
        <p14:creationId xmlns:p14="http://schemas.microsoft.com/office/powerpoint/2010/main" val="2971977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2B445C02-D833-EA48-94D1-E1CB1579CE4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E4420C25-2E19-1C48-94C2-74AB98845E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GBA involves complex crosstalk between the endocrine (hypothalamic-pituitary-adrenal axis), immune (cytokine and chemokines) and the autonomic nervous system (ANS).</a:t>
            </a:r>
          </a:p>
          <a:p>
            <a:endParaRPr lang="en-US" dirty="0"/>
          </a:p>
          <a:p>
            <a:r>
              <a:rPr lang="en-US" sz="1200" b="0" i="0" kern="1200" dirty="0">
                <a:solidFill>
                  <a:schemeClr val="tx1"/>
                </a:solidFill>
                <a:effectLst/>
                <a:latin typeface="+mn-lt"/>
                <a:ea typeface="+mn-ea"/>
                <a:cs typeface="+mn-cs"/>
              </a:rPr>
              <a:t>vagal neurons carry feedback from the </a:t>
            </a:r>
            <a:r>
              <a:rPr lang="en-US" sz="1200" b="0" i="0" kern="1200" dirty="0" err="1">
                <a:solidFill>
                  <a:schemeClr val="tx1"/>
                </a:solidFill>
                <a:effectLst/>
                <a:latin typeface="+mn-lt"/>
                <a:ea typeface="+mn-ea"/>
                <a:cs typeface="+mn-cs"/>
              </a:rPr>
              <a:t>intenstine</a:t>
            </a:r>
            <a:r>
              <a:rPr lang="en-US" sz="1200" b="0" i="0" kern="1200" dirty="0">
                <a:solidFill>
                  <a:schemeClr val="tx1"/>
                </a:solidFill>
                <a:effectLst/>
                <a:latin typeface="+mn-lt"/>
                <a:ea typeface="+mn-ea"/>
                <a:cs typeface="+mn-cs"/>
              </a:rPr>
              <a:t> to the brain stem </a:t>
            </a:r>
            <a:r>
              <a:rPr lang="en-US" sz="1200" b="0" i="0" kern="1200" dirty="0">
                <a:solidFill>
                  <a:schemeClr val="tx1"/>
                </a:solidFill>
                <a:effectLst/>
                <a:latin typeface="+mn-lt"/>
                <a:ea typeface="+mn-ea"/>
                <a:cs typeface="+mn-cs"/>
                <a:sym typeface="Wingdings" pitchFamily="2" charset="2"/>
              </a:rPr>
              <a:t> </a:t>
            </a:r>
            <a:r>
              <a:rPr lang="en-US" sz="1200" b="0" i="0" kern="1200" dirty="0">
                <a:solidFill>
                  <a:schemeClr val="tx1"/>
                </a:solidFill>
                <a:effectLst/>
                <a:latin typeface="+mn-lt"/>
                <a:ea typeface="+mn-ea"/>
                <a:cs typeface="+mn-cs"/>
              </a:rPr>
              <a:t>engages the hypothalamus and limbic system (responsible for regulation of emotions). Similarly, descending projections from the limbic system (activated via stress) influence autonomic activity of the gut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i="0" u="none" strike="noStrike" kern="1200" dirty="0">
                <a:solidFill>
                  <a:schemeClr val="tx1"/>
                </a:solidFill>
                <a:effectLst/>
                <a:latin typeface="+mn-lt"/>
                <a:ea typeface="+mn-ea"/>
                <a:cs typeface="+mn-cs"/>
              </a:rPr>
              <a:t>We do want some intestinal permeability, which allows nutrients to pass through the gut, while also maintaining a barrier function to keep potentially harmful substances from leaving the intestine and migrating to the body where they shouldn’t be. Increased IP is where we get into trouble.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HEALTHY GUT </a:t>
            </a:r>
            <a:r>
              <a:rPr lang="en-US" sz="1200" kern="1200" dirty="0">
                <a:solidFill>
                  <a:schemeClr val="tx1"/>
                </a:solidFill>
                <a:effectLst/>
                <a:latin typeface="+mn-lt"/>
                <a:ea typeface="+mn-ea"/>
                <a:cs typeface="+mn-cs"/>
                <a:sym typeface="Wingdings" pitchFamily="2" charset="2"/>
              </a:rPr>
              <a:t> </a:t>
            </a:r>
            <a:r>
              <a:rPr lang="en-US" sz="1200" kern="1200" dirty="0">
                <a:solidFill>
                  <a:schemeClr val="tx1"/>
                </a:solidFill>
                <a:effectLst/>
                <a:latin typeface="+mn-lt"/>
                <a:ea typeface="+mn-ea"/>
                <a:cs typeface="+mn-cs"/>
              </a:rPr>
              <a:t>healthy </a:t>
            </a:r>
            <a:r>
              <a:rPr lang="en-US" sz="1200" b="1" kern="1200" dirty="0">
                <a:solidFill>
                  <a:schemeClr val="tx1"/>
                </a:solidFill>
                <a:effectLst/>
                <a:latin typeface="+mn-lt"/>
                <a:ea typeface="+mn-ea"/>
                <a:cs typeface="+mn-cs"/>
              </a:rPr>
              <a:t>intestinal microflora + healthy IP (epithelial barrier) = harmful substances stay where they should and don’t interact with the mucosal-associated immune system = development of appropriate immune responses (vs  constant/uncontrolled) </a:t>
            </a:r>
            <a:r>
              <a:rPr lang="en-US" sz="1200" b="1" kern="1200" dirty="0">
                <a:solidFill>
                  <a:schemeClr val="tx1"/>
                </a:solidFill>
                <a:effectLst/>
                <a:latin typeface="+mn-lt"/>
                <a:ea typeface="+mn-ea"/>
                <a:cs typeface="+mn-cs"/>
                <a:sym typeface="Wingdings" pitchFamily="2" charset="2"/>
              </a:rPr>
              <a:t> </a:t>
            </a:r>
            <a:r>
              <a:rPr lang="en-US" sz="1200" b="1" kern="1200" dirty="0">
                <a:solidFill>
                  <a:schemeClr val="tx1"/>
                </a:solidFill>
                <a:effectLst/>
                <a:latin typeface="+mn-lt"/>
                <a:ea typeface="+mn-ea"/>
                <a:cs typeface="+mn-cs"/>
              </a:rPr>
              <a:t>protects against disease and chronic inflammation</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i="0" kern="1200" dirty="0">
                <a:solidFill>
                  <a:schemeClr val="tx1"/>
                </a:solidFill>
                <a:effectLst/>
                <a:latin typeface="+mn-lt"/>
                <a:ea typeface="+mn-ea"/>
                <a:cs typeface="+mn-cs"/>
              </a:rPr>
              <a:t>consistent stress negatively affects the amount and diversity of your good gut flora.</a:t>
            </a:r>
            <a:endParaRPr lang="en-US" sz="1200" kern="1200" dirty="0">
              <a:solidFill>
                <a:schemeClr val="tx1"/>
              </a:solidFill>
              <a:effectLst/>
              <a:latin typeface="+mn-lt"/>
              <a:ea typeface="+mn-ea"/>
              <a:cs typeface="+mn-cs"/>
            </a:endParaRPr>
          </a:p>
        </p:txBody>
      </p:sp>
      <p:sp>
        <p:nvSpPr>
          <p:cNvPr id="22531" name="Slide Number Placeholder 3">
            <a:extLst>
              <a:ext uri="{FF2B5EF4-FFF2-40B4-BE49-F238E27FC236}">
                <a16:creationId xmlns:a16="http://schemas.microsoft.com/office/drawing/2014/main" id="{15D1EC9F-E3C8-594D-A331-6C0D5F696CB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B2009E9-3610-0146-9B11-4FE0C8E4C391}" type="slidenum">
              <a:rPr lang="en-US" altLang="en-US"/>
              <a:pPr fontAlgn="base">
                <a:spcBef>
                  <a:spcPct val="0"/>
                </a:spcBef>
                <a:spcAft>
                  <a:spcPct val="0"/>
                </a:spcAft>
              </a:pPr>
              <a:t>16</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2B445C02-D833-EA48-94D1-E1CB1579CE4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E4420C25-2E19-1C48-94C2-74AB98845E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Dr. Alessio Fasano is doing really good research </a:t>
            </a:r>
            <a:r>
              <a:rPr lang="en-US" sz="1200" kern="1200" dirty="0">
                <a:solidFill>
                  <a:schemeClr val="tx1"/>
                </a:solidFill>
                <a:effectLst/>
                <a:latin typeface="+mn-lt"/>
                <a:ea typeface="+mn-ea"/>
                <a:cs typeface="+mn-cs"/>
                <a:sym typeface="Wingdings" pitchFamily="2" charset="2"/>
              </a:rPr>
              <a:t> Pediatric Gastroenterologist at MGH and Director of the Center for Celiac Research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celiac vs non celiac GS </a:t>
            </a:r>
            <a:r>
              <a:rPr lang="en-US" sz="1200" kern="1200" dirty="0">
                <a:solidFill>
                  <a:schemeClr val="tx1"/>
                </a:solidFill>
                <a:effectLst/>
                <a:latin typeface="+mn-lt"/>
                <a:ea typeface="+mn-ea"/>
                <a:cs typeface="+mn-cs"/>
                <a:sym typeface="Wingdings" pitchFamily="2" charset="2"/>
              </a:rPr>
              <a:t> we don’t actually know what GS is, there are no biomarkers, we just know it’s not CD or a wheat allergy because that must be diagnosed with a blood test for specific Abs and confirmed with an intestinal biopsy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sym typeface="Wingdings" pitchFamily="2" charset="2"/>
            </a:endParaRPr>
          </a:p>
          <a:p>
            <a:endParaRPr lang="en-US" altLang="en-US" sz="1200" b="0" i="0" kern="1200" dirty="0">
              <a:solidFill>
                <a:schemeClr val="tx1"/>
              </a:solidFill>
              <a:effectLst/>
              <a:latin typeface="+mn-lt"/>
              <a:ea typeface="+mn-ea"/>
              <a:cs typeface="+mn-cs"/>
            </a:endParaRPr>
          </a:p>
          <a:p>
            <a:pPr>
              <a:spcBef>
                <a:spcPct val="0"/>
              </a:spcBef>
            </a:pPr>
            <a:endParaRPr lang="en-US" altLang="en-US" dirty="0"/>
          </a:p>
        </p:txBody>
      </p:sp>
      <p:sp>
        <p:nvSpPr>
          <p:cNvPr id="22531" name="Slide Number Placeholder 3">
            <a:extLst>
              <a:ext uri="{FF2B5EF4-FFF2-40B4-BE49-F238E27FC236}">
                <a16:creationId xmlns:a16="http://schemas.microsoft.com/office/drawing/2014/main" id="{15D1EC9F-E3C8-594D-A331-6C0D5F696CB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B2009E9-3610-0146-9B11-4FE0C8E4C391}" type="slidenum">
              <a:rPr lang="en-US" altLang="en-US"/>
              <a:pPr fontAlgn="base">
                <a:spcBef>
                  <a:spcPct val="0"/>
                </a:spcBef>
                <a:spcAft>
                  <a:spcPct val="0"/>
                </a:spcAft>
              </a:pPr>
              <a:t>17</a:t>
            </a:fld>
            <a:endParaRPr lang="en-US" altLang="en-US"/>
          </a:p>
        </p:txBody>
      </p:sp>
    </p:spTree>
    <p:extLst>
      <p:ext uri="{BB962C8B-B14F-4D97-AF65-F5344CB8AC3E}">
        <p14:creationId xmlns:p14="http://schemas.microsoft.com/office/powerpoint/2010/main" val="4049168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2B445C02-D833-EA48-94D1-E1CB1579CE4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E4420C25-2E19-1C48-94C2-74AB98845E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a:p>
            <a:pPr>
              <a:spcBef>
                <a:spcPct val="0"/>
              </a:spcBef>
            </a:pPr>
            <a:r>
              <a:rPr lang="en-US" sz="1200" b="0" i="0" kern="1200" dirty="0">
                <a:solidFill>
                  <a:schemeClr val="tx1"/>
                </a:solidFill>
                <a:effectLst/>
                <a:latin typeface="+mn-lt"/>
                <a:ea typeface="+mn-ea"/>
                <a:cs typeface="+mn-cs"/>
              </a:rPr>
              <a:t>Research shows that </a:t>
            </a:r>
            <a:r>
              <a:rPr lang="en-US" sz="1200" b="1" i="1" kern="1200" dirty="0">
                <a:solidFill>
                  <a:schemeClr val="tx1"/>
                </a:solidFill>
                <a:effectLst/>
                <a:latin typeface="+mn-lt"/>
                <a:ea typeface="+mn-ea"/>
                <a:cs typeface="+mn-cs"/>
              </a:rPr>
              <a:t>self-efficacy matters</a:t>
            </a:r>
            <a:r>
              <a:rPr lang="en-US" sz="1200" b="0" i="0" kern="1200" dirty="0">
                <a:solidFill>
                  <a:schemeClr val="tx1"/>
                </a:solidFill>
                <a:effectLst/>
                <a:latin typeface="+mn-lt"/>
                <a:ea typeface="+mn-ea"/>
                <a:cs typeface="+mn-cs"/>
              </a:rPr>
              <a:t>. Degree of self-efficacy influences choices about behavior change including:</a:t>
            </a:r>
          </a:p>
          <a:p>
            <a:pPr>
              <a:spcBef>
                <a:spcPct val="0"/>
              </a:spcBef>
            </a:pPr>
            <a:r>
              <a:rPr lang="en-US" sz="1200" b="0" i="0" kern="1200" dirty="0">
                <a:solidFill>
                  <a:schemeClr val="tx1"/>
                </a:solidFill>
                <a:effectLst/>
                <a:latin typeface="+mn-lt"/>
                <a:ea typeface="+mn-ea"/>
                <a:cs typeface="+mn-cs"/>
              </a:rPr>
              <a:t>whether or not to make a change</a:t>
            </a:r>
          </a:p>
          <a:p>
            <a:pPr>
              <a:spcBef>
                <a:spcPct val="0"/>
              </a:spcBef>
            </a:pPr>
            <a:r>
              <a:rPr lang="en-US" sz="1200" b="0" i="0" kern="1200" dirty="0">
                <a:solidFill>
                  <a:schemeClr val="tx1"/>
                </a:solidFill>
                <a:effectLst/>
                <a:latin typeface="+mn-lt"/>
                <a:ea typeface="+mn-ea"/>
                <a:cs typeface="+mn-cs"/>
              </a:rPr>
              <a:t>how high to set the goal</a:t>
            </a:r>
          </a:p>
          <a:p>
            <a:pPr>
              <a:spcBef>
                <a:spcPct val="0"/>
              </a:spcBef>
            </a:pPr>
            <a:r>
              <a:rPr lang="en-US" sz="1200" b="0" i="0" kern="1200" dirty="0">
                <a:solidFill>
                  <a:schemeClr val="tx1"/>
                </a:solidFill>
                <a:effectLst/>
                <a:latin typeface="+mn-lt"/>
                <a:ea typeface="+mn-ea"/>
                <a:cs typeface="+mn-cs"/>
              </a:rPr>
              <a:t>amount of effort someone is willing to put into a change</a:t>
            </a:r>
          </a:p>
          <a:p>
            <a:pPr>
              <a:spcBef>
                <a:spcPct val="0"/>
              </a:spcBef>
            </a:pPr>
            <a:r>
              <a:rPr lang="en-US" sz="1200" b="0" i="0" kern="1200" dirty="0">
                <a:solidFill>
                  <a:schemeClr val="tx1"/>
                </a:solidFill>
                <a:effectLst/>
                <a:latin typeface="+mn-lt"/>
                <a:ea typeface="+mn-ea"/>
                <a:cs typeface="+mn-cs"/>
              </a:rPr>
              <a:t>how long they will persevere in the face of obstacles. </a:t>
            </a:r>
          </a:p>
          <a:p>
            <a:pPr>
              <a:spcBef>
                <a:spcPct val="0"/>
              </a:spcBef>
            </a:pPr>
            <a:endParaRPr lang="en-US" sz="1200" b="0" i="0" kern="1200" dirty="0">
              <a:solidFill>
                <a:schemeClr val="tx1"/>
              </a:solidFill>
              <a:effectLst/>
              <a:latin typeface="+mn-lt"/>
              <a:ea typeface="+mn-ea"/>
              <a:cs typeface="+mn-cs"/>
            </a:endParaRPr>
          </a:p>
          <a:p>
            <a:pPr>
              <a:spcBef>
                <a:spcPct val="0"/>
              </a:spcBef>
            </a:pPr>
            <a:r>
              <a:rPr lang="en-US" sz="1200" b="0" i="0" kern="1200" dirty="0">
                <a:solidFill>
                  <a:schemeClr val="tx1"/>
                </a:solidFill>
                <a:effectLst/>
                <a:latin typeface="+mn-lt"/>
                <a:ea typeface="+mn-ea"/>
                <a:cs typeface="+mn-cs"/>
              </a:rPr>
              <a:t>Finally, research has shown that </a:t>
            </a:r>
            <a:r>
              <a:rPr lang="en-US" sz="1200" b="1" i="0" kern="1200" dirty="0">
                <a:solidFill>
                  <a:schemeClr val="tx1"/>
                </a:solidFill>
                <a:effectLst/>
                <a:latin typeface="+mn-lt"/>
                <a:ea typeface="+mn-ea"/>
                <a:cs typeface="+mn-cs"/>
              </a:rPr>
              <a:t>people with higher self-efficacy = lower anxiety about changes</a:t>
            </a:r>
            <a:r>
              <a:rPr lang="en-US" sz="1200" b="0" i="0" kern="1200" dirty="0">
                <a:solidFill>
                  <a:schemeClr val="tx1"/>
                </a:solidFill>
                <a:effectLst/>
                <a:latin typeface="+mn-lt"/>
                <a:ea typeface="+mn-ea"/>
                <a:cs typeface="+mn-cs"/>
              </a:rPr>
              <a:t> and tend to spend </a:t>
            </a:r>
            <a:r>
              <a:rPr lang="en-US" sz="1200" b="1" i="0" kern="1200" dirty="0">
                <a:solidFill>
                  <a:schemeClr val="tx1"/>
                </a:solidFill>
                <a:effectLst/>
                <a:latin typeface="+mn-lt"/>
                <a:ea typeface="+mn-ea"/>
                <a:cs typeface="+mn-cs"/>
              </a:rPr>
              <a:t>less time thinking about personal deficits</a:t>
            </a:r>
            <a:r>
              <a:rPr lang="en-US" sz="1200" b="0" i="0" kern="1200" dirty="0">
                <a:solidFill>
                  <a:schemeClr val="tx1"/>
                </a:solidFill>
                <a:effectLst/>
                <a:latin typeface="+mn-lt"/>
                <a:ea typeface="+mn-ea"/>
                <a:cs typeface="+mn-cs"/>
              </a:rPr>
              <a:t> or barriers and dedicate </a:t>
            </a:r>
            <a:r>
              <a:rPr lang="en-US" sz="1200" b="1" i="0" kern="1200" dirty="0">
                <a:solidFill>
                  <a:schemeClr val="tx1"/>
                </a:solidFill>
                <a:effectLst/>
                <a:latin typeface="+mn-lt"/>
                <a:ea typeface="+mn-ea"/>
                <a:cs typeface="+mn-cs"/>
              </a:rPr>
              <a:t>more time to achieving their goals</a:t>
            </a:r>
            <a:r>
              <a:rPr lang="en-US" sz="1200" b="0" i="0" kern="1200" dirty="0">
                <a:solidFill>
                  <a:schemeClr val="tx1"/>
                </a:solidFill>
                <a:effectLst/>
                <a:latin typeface="+mn-lt"/>
                <a:ea typeface="+mn-ea"/>
                <a:cs typeface="+mn-cs"/>
              </a:rPr>
              <a:t>.</a:t>
            </a:r>
            <a:endParaRPr lang="en-US" altLang="en-US" dirty="0"/>
          </a:p>
        </p:txBody>
      </p:sp>
      <p:sp>
        <p:nvSpPr>
          <p:cNvPr id="22531" name="Slide Number Placeholder 3">
            <a:extLst>
              <a:ext uri="{FF2B5EF4-FFF2-40B4-BE49-F238E27FC236}">
                <a16:creationId xmlns:a16="http://schemas.microsoft.com/office/drawing/2014/main" id="{15D1EC9F-E3C8-594D-A331-6C0D5F696CB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B2009E9-3610-0146-9B11-4FE0C8E4C391}" type="slidenum">
              <a:rPr lang="en-US" altLang="en-US"/>
              <a:pPr fontAlgn="base">
                <a:spcBef>
                  <a:spcPct val="0"/>
                </a:spcBef>
                <a:spcAft>
                  <a:spcPct val="0"/>
                </a:spcAft>
              </a:pPr>
              <a:t>18</a:t>
            </a:fld>
            <a:endParaRPr lang="en-US" altLang="en-US"/>
          </a:p>
        </p:txBody>
      </p:sp>
    </p:spTree>
    <p:extLst>
      <p:ext uri="{BB962C8B-B14F-4D97-AF65-F5344CB8AC3E}">
        <p14:creationId xmlns:p14="http://schemas.microsoft.com/office/powerpoint/2010/main" val="4201590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F5EFECEC-BD6D-7E49-82ED-FD3ECF7843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4E6FF660-1A63-F440-AA5E-0C21968656D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4579" name="Slide Number Placeholder 3">
            <a:extLst>
              <a:ext uri="{FF2B5EF4-FFF2-40B4-BE49-F238E27FC236}">
                <a16:creationId xmlns:a16="http://schemas.microsoft.com/office/drawing/2014/main" id="{C5F75AAA-971C-D24E-B4E6-9311D08EE10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22570EA-149C-4147-8F53-D566E0A9A527}" type="slidenum">
              <a:rPr lang="en-US" altLang="en-US"/>
              <a:pPr fontAlgn="base">
                <a:spcBef>
                  <a:spcPct val="0"/>
                </a:spcBef>
                <a:spcAft>
                  <a:spcPct val="0"/>
                </a:spcAft>
              </a:pPr>
              <a:t>19</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health issues not directly related to food/exercise – this is a very complex picture </a:t>
            </a:r>
          </a:p>
          <a:p>
            <a:pPr>
              <a:spcBef>
                <a:spcPct val="0"/>
              </a:spcBef>
            </a:pPr>
            <a:r>
              <a:rPr lang="en-US" altLang="en-US" dirty="0"/>
              <a:t>self esteem and self efficacy are likely low </a:t>
            </a:r>
          </a:p>
          <a:p>
            <a:pPr>
              <a:spcBef>
                <a:spcPct val="0"/>
              </a:spcBef>
            </a:pPr>
            <a:r>
              <a:rPr lang="en-US" altLang="en-US" dirty="0"/>
              <a:t>HPA dysregulation </a:t>
            </a:r>
          </a:p>
          <a:p>
            <a:pPr>
              <a:spcBef>
                <a:spcPct val="0"/>
              </a:spcBef>
            </a:pPr>
            <a:r>
              <a:rPr lang="en-US" altLang="en-US" dirty="0"/>
              <a:t>blood sugar issues which could be causing PCOS hormonal picture </a:t>
            </a:r>
          </a:p>
          <a:p>
            <a:pPr>
              <a:spcBef>
                <a:spcPct val="0"/>
              </a:spcBef>
            </a:pPr>
            <a:r>
              <a:rPr lang="en-US" altLang="en-US" dirty="0"/>
              <a:t>something is going on with her immune system </a:t>
            </a:r>
          </a:p>
          <a:p>
            <a:pPr>
              <a:spcBef>
                <a:spcPct val="0"/>
              </a:spcBef>
            </a:pPr>
            <a:r>
              <a:rPr lang="en-US" altLang="en-US" dirty="0"/>
              <a:t>circadian rhythm disruption </a:t>
            </a:r>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20</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21</a:t>
            </a:fld>
            <a:endParaRPr lang="en-US" altLang="en-US"/>
          </a:p>
        </p:txBody>
      </p:sp>
    </p:spTree>
    <p:extLst>
      <p:ext uri="{BB962C8B-B14F-4D97-AF65-F5344CB8AC3E}">
        <p14:creationId xmlns:p14="http://schemas.microsoft.com/office/powerpoint/2010/main" val="3145230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obviously illness and disease is a combo of genetic and many environmental factors!! </a:t>
            </a:r>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22</a:t>
            </a:fld>
            <a:endParaRPr lang="en-US" altLang="en-US"/>
          </a:p>
        </p:txBody>
      </p:sp>
    </p:spTree>
    <p:extLst>
      <p:ext uri="{BB962C8B-B14F-4D97-AF65-F5344CB8AC3E}">
        <p14:creationId xmlns:p14="http://schemas.microsoft.com/office/powerpoint/2010/main" val="3321053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dirty="0">
                <a:latin typeface="Raleway" panose="020B0503030101060003" pitchFamily="34" charset="77"/>
              </a:rPr>
              <a:t>More often than not, food is not the primary contributor to overall stress &amp; inflammation</a:t>
            </a:r>
          </a:p>
          <a:p>
            <a:endParaRPr lang="en-US" sz="1200" kern="1200" dirty="0">
              <a:solidFill>
                <a:schemeClr val="tx1"/>
              </a:solidFill>
              <a:effectLst/>
              <a:latin typeface="+mn-lt"/>
              <a:ea typeface="+mn-ea"/>
              <a:cs typeface="+mn-cs"/>
            </a:endParaRPr>
          </a:p>
          <a:p>
            <a:pPr>
              <a:spcBef>
                <a:spcPct val="0"/>
              </a:spcBef>
            </a:pPr>
            <a:r>
              <a:rPr lang="en-US" altLang="en-US" dirty="0"/>
              <a:t>use MI!!</a:t>
            </a:r>
          </a:p>
          <a:p>
            <a:pPr>
              <a:spcBef>
                <a:spcPct val="0"/>
              </a:spcBef>
            </a:pPr>
            <a:r>
              <a:rPr lang="en-US" altLang="en-US" dirty="0"/>
              <a:t>don’t walk around in a dark room </a:t>
            </a:r>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23</a:t>
            </a:fld>
            <a:endParaRPr lang="en-US" altLang="en-US"/>
          </a:p>
        </p:txBody>
      </p:sp>
    </p:spTree>
    <p:extLst>
      <p:ext uri="{BB962C8B-B14F-4D97-AF65-F5344CB8AC3E}">
        <p14:creationId xmlns:p14="http://schemas.microsoft.com/office/powerpoint/2010/main" val="510512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Summarize by saying…</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IE is not just eating what you want, whenever you want</a:t>
            </a:r>
          </a:p>
          <a:p>
            <a:pPr marL="171450" indent="-171450">
              <a:buFont typeface="Arial" panose="020B0604020202020204" pitchFamily="34" charset="0"/>
              <a:buChar char="•"/>
            </a:pPr>
            <a:r>
              <a:rPr lang="en-US" dirty="0"/>
              <a:t>HAES is not just “be fat and happy”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HAES not saying any person is healthy at any size </a:t>
            </a:r>
          </a:p>
          <a:p>
            <a:pPr marL="171450" indent="-171450">
              <a:buFont typeface="Arial" panose="020B0604020202020204" pitchFamily="34" charset="0"/>
              <a:buChar char="•"/>
            </a:pPr>
            <a:r>
              <a:rPr lang="en-US" dirty="0"/>
              <a:t>both these take the focus off of weight, size and eating based off of external factors </a:t>
            </a:r>
          </a:p>
          <a:p>
            <a:pPr marL="171450" indent="-171450">
              <a:buFont typeface="Arial" panose="020B0604020202020204" pitchFamily="34" charset="0"/>
              <a:buChar char="•"/>
            </a:pPr>
            <a:r>
              <a:rPr lang="en-US" dirty="0"/>
              <a:t>HAES still very much concerned with physical health but also recognizes the limitations of genetics, socioeconomic status, race, ethnicity, </a:t>
            </a:r>
            <a:r>
              <a:rPr lang="en-US" dirty="0" err="1"/>
              <a:t>etc</a:t>
            </a:r>
            <a:endParaRPr lang="en-US" dirty="0"/>
          </a:p>
        </p:txBody>
      </p:sp>
      <p:sp>
        <p:nvSpPr>
          <p:cNvPr id="4" name="Slide Number Placeholder 3"/>
          <p:cNvSpPr>
            <a:spLocks noGrp="1"/>
          </p:cNvSpPr>
          <p:nvPr>
            <p:ph type="sldNum" sz="quarter" idx="10"/>
          </p:nvPr>
        </p:nvSpPr>
        <p:spPr/>
        <p:txBody>
          <a:bodyPr/>
          <a:lstStyle/>
          <a:p>
            <a:pPr>
              <a:defRPr/>
            </a:pPr>
            <a:fld id="{76479A26-46A9-4A47-BB9E-60825E3553A8}" type="slidenum">
              <a:rPr lang="en-US" smtClean="0"/>
              <a:pPr>
                <a:defRPr/>
              </a:pPr>
              <a:t>6</a:t>
            </a:fld>
            <a:endParaRPr lang="en-US"/>
          </a:p>
        </p:txBody>
      </p:sp>
    </p:spTree>
    <p:extLst>
      <p:ext uri="{BB962C8B-B14F-4D97-AF65-F5344CB8AC3E}">
        <p14:creationId xmlns:p14="http://schemas.microsoft.com/office/powerpoint/2010/main" val="38768691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latin typeface="Raleway" panose="020B0503030101060003" pitchFamily="34" charset="77"/>
              </a:rPr>
              <a:t>Remember that HAES is a weight neutral paradigm focused on </a:t>
            </a:r>
            <a:r>
              <a:rPr lang="en-US" sz="1200" b="1" dirty="0">
                <a:latin typeface="Raleway" panose="020B0503030101060003" pitchFamily="34" charset="77"/>
              </a:rPr>
              <a:t>behaviors </a:t>
            </a:r>
            <a:r>
              <a:rPr lang="en-US" sz="1200" dirty="0">
                <a:latin typeface="Raleway" panose="020B0503030101060003" pitchFamily="34" charset="77"/>
              </a:rPr>
              <a:t>– </a:t>
            </a:r>
            <a:r>
              <a:rPr lang="en-US" sz="1200" i="1" dirty="0">
                <a:latin typeface="Raleway" panose="020B0503030101060003" pitchFamily="34" charset="77"/>
              </a:rPr>
              <a:t>it is not anti-health</a:t>
            </a:r>
            <a:endParaRPr lang="en-US" sz="1200" b="1" i="1" dirty="0">
              <a:latin typeface="Raleway" panose="020B0503030101060003" pitchFamily="34" charset="77"/>
            </a:endParaRPr>
          </a:p>
          <a:p>
            <a:pPr>
              <a:spcBef>
                <a:spcPct val="0"/>
              </a:spcBef>
            </a:pPr>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24</a:t>
            </a:fld>
            <a:endParaRPr lang="en-US" altLang="en-US"/>
          </a:p>
        </p:txBody>
      </p:sp>
    </p:spTree>
    <p:extLst>
      <p:ext uri="{BB962C8B-B14F-4D97-AF65-F5344CB8AC3E}">
        <p14:creationId xmlns:p14="http://schemas.microsoft.com/office/powerpoint/2010/main" val="2366397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dirty="0">
                <a:latin typeface="Raleway" panose="020B0503030101060003" pitchFamily="34" charset="77"/>
              </a:rPr>
              <a:t>we do not have to pursue weight loss in order to pursue health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dirty="0">
                <a:latin typeface="Raleway" panose="020B0503030101060003" pitchFamily="34" charset="77"/>
              </a:rPr>
              <a:t>WEIGHT IS AN OUTCOME not a behavior change </a:t>
            </a:r>
          </a:p>
          <a:p>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25</a:t>
            </a:fld>
            <a:endParaRPr lang="en-US" altLang="en-US"/>
          </a:p>
        </p:txBody>
      </p:sp>
    </p:spTree>
    <p:extLst>
      <p:ext uri="{BB962C8B-B14F-4D97-AF65-F5344CB8AC3E}">
        <p14:creationId xmlns:p14="http://schemas.microsoft.com/office/powerpoint/2010/main" val="15408307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26</a:t>
            </a:fld>
            <a:endParaRPr lang="en-US" altLang="en-US"/>
          </a:p>
        </p:txBody>
      </p:sp>
    </p:spTree>
    <p:extLst>
      <p:ext uri="{BB962C8B-B14F-4D97-AF65-F5344CB8AC3E}">
        <p14:creationId xmlns:p14="http://schemas.microsoft.com/office/powerpoint/2010/main" val="1014385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effectLst/>
            </a:endParaRPr>
          </a:p>
          <a:p>
            <a:pPr>
              <a:spcBef>
                <a:spcPct val="0"/>
              </a:spcBef>
            </a:pPr>
            <a:r>
              <a:rPr lang="en-US" altLang="en-US" dirty="0"/>
              <a:t>https://</a:t>
            </a:r>
            <a:r>
              <a:rPr lang="en-US" altLang="en-US" dirty="0" err="1"/>
              <a:t>www.rachaelhartleynutrition.com</a:t>
            </a:r>
            <a:r>
              <a:rPr lang="en-US" altLang="en-US" dirty="0"/>
              <a:t>/blog/how-to-practice-gentle-nutrition-in-intuitive-eating</a:t>
            </a:r>
          </a:p>
          <a:p>
            <a:pPr marL="228600" indent="-228600">
              <a:spcBef>
                <a:spcPct val="0"/>
              </a:spcBef>
              <a:buAutoNum type="arabicPeriod"/>
            </a:pPr>
            <a:r>
              <a:rPr lang="en-US" altLang="en-US" dirty="0"/>
              <a:t>eating every 3-4 hours (that’s rhythmic for the GI system and the blood sugar and HPA) get in all macros at meals (use plate method handout) – details don’t matter unless you lay a foundation </a:t>
            </a:r>
          </a:p>
          <a:p>
            <a:pPr marL="228600" indent="-228600">
              <a:spcBef>
                <a:spcPct val="0"/>
              </a:spcBef>
              <a:buAutoNum type="arabicPeriod"/>
            </a:pPr>
            <a:r>
              <a:rPr lang="en-US" altLang="en-US" dirty="0"/>
              <a:t>focus on ADDING </a:t>
            </a:r>
            <a:r>
              <a:rPr lang="en-US" dirty="0">
                <a:latin typeface="Raleway" panose="020B0503030101060003" pitchFamily="34" charset="77"/>
              </a:rPr>
              <a:t>- SPECIFICALLY, HOW TO INCLUDE MORE NUTRIENT-DENSE FOODS </a:t>
            </a:r>
            <a:endParaRPr lang="en-US" altLang="en-US" dirty="0"/>
          </a:p>
          <a:p>
            <a:pPr marL="228600" indent="-228600">
              <a:spcBef>
                <a:spcPct val="0"/>
              </a:spcBef>
              <a:buAutoNum type="arabicPeriod"/>
            </a:pPr>
            <a:r>
              <a:rPr lang="en-US" altLang="en-US" dirty="0"/>
              <a:t>we will go over this in the last part of the case study </a:t>
            </a:r>
          </a:p>
          <a:p>
            <a:pPr marL="228600" indent="-228600">
              <a:spcBef>
                <a:spcPct val="0"/>
              </a:spcBef>
              <a:buAutoNum type="arabicPeriod"/>
            </a:pPr>
            <a:r>
              <a:rPr lang="en-US" altLang="en-US" dirty="0"/>
              <a:t>include a variety of foods – experiment with taste buds and set up food experiments</a:t>
            </a:r>
          </a:p>
          <a:p>
            <a:pPr marL="228600" indent="-228600">
              <a:spcBef>
                <a:spcPct val="0"/>
              </a:spcBef>
              <a:buAutoNum type="arabicPeriod"/>
            </a:pPr>
            <a:r>
              <a:rPr lang="en-US" altLang="en-US" dirty="0"/>
              <a:t>self attunement b/c people more motivated by intrinsic factors – can be helpful to keep IE journal for a week (how they felt physically and mentally before/after a meal)</a:t>
            </a:r>
          </a:p>
          <a:p>
            <a:pPr marL="228600" indent="-228600">
              <a:spcBef>
                <a:spcPct val="0"/>
              </a:spcBef>
              <a:buAutoNum type="arabicPeriod"/>
            </a:pPr>
            <a:r>
              <a:rPr lang="en-US" altLang="en-US" dirty="0"/>
              <a:t>it’s less stressful, doesn’t mean ALWAYS but you can be more creative </a:t>
            </a:r>
            <a:r>
              <a:rPr lang="en-US" altLang="en-US" dirty="0" err="1"/>
              <a:t>etc</a:t>
            </a:r>
            <a:r>
              <a:rPr lang="en-US" altLang="en-US" dirty="0"/>
              <a:t> – have friends over </a:t>
            </a:r>
            <a:r>
              <a:rPr lang="en-US" altLang="en-US" dirty="0" err="1"/>
              <a:t>etc</a:t>
            </a:r>
            <a:r>
              <a:rPr lang="en-US" altLang="en-US" dirty="0"/>
              <a:t> </a:t>
            </a:r>
            <a:r>
              <a:rPr lang="en-US" altLang="en-US" dirty="0" err="1"/>
              <a:t>etc</a:t>
            </a:r>
            <a:r>
              <a:rPr lang="en-US" altLang="en-US" dirty="0"/>
              <a:t> – this helps them get the positive feedback of feeling GOOD --- think of it as a stepping stone as they build skills and confidence </a:t>
            </a:r>
          </a:p>
          <a:p>
            <a:pPr marL="228600" indent="-228600">
              <a:spcBef>
                <a:spcPct val="0"/>
              </a:spcBef>
              <a:buAutoNum type="arabicPeriod"/>
            </a:pPr>
            <a:r>
              <a:rPr lang="en-US" altLang="en-US" dirty="0"/>
              <a:t>whenever someone has to make food modifications for their health (celiac, T1DM, true food allergies </a:t>
            </a:r>
            <a:r>
              <a:rPr lang="en-US" altLang="en-US" dirty="0" err="1"/>
              <a:t>etc</a:t>
            </a:r>
            <a:r>
              <a:rPr lang="en-US" altLang="en-US" dirty="0"/>
              <a:t>) ensure they are having FREQUENT satisfying food experiences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defRPr/>
            </a:pPr>
            <a:r>
              <a:rPr lang="en-US" altLang="en-US" dirty="0"/>
              <a:t>support system, create space for self care (grocery shopping, time to get outside and walk, </a:t>
            </a:r>
            <a:r>
              <a:rPr lang="en-US" altLang="en-US" dirty="0" err="1"/>
              <a:t>etc</a:t>
            </a:r>
            <a:r>
              <a:rPr lang="en-US" altLang="en-US" dirty="0"/>
              <a:t> </a:t>
            </a:r>
            <a:r>
              <a:rPr lang="en-US" altLang="en-US" dirty="0" err="1"/>
              <a:t>etc</a:t>
            </a:r>
            <a:endParaRPr lang="en-US" altLang="en-US" dirty="0"/>
          </a:p>
          <a:p>
            <a:pPr marL="228600" indent="-228600">
              <a:spcBef>
                <a:spcPct val="0"/>
              </a:spcBef>
              <a:buAutoNum type="arabicPeriod"/>
            </a:pPr>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27</a:t>
            </a:fld>
            <a:endParaRPr lang="en-US" altLang="en-US"/>
          </a:p>
        </p:txBody>
      </p:sp>
    </p:spTree>
    <p:extLst>
      <p:ext uri="{BB962C8B-B14F-4D97-AF65-F5344CB8AC3E}">
        <p14:creationId xmlns:p14="http://schemas.microsoft.com/office/powerpoint/2010/main" val="2595416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effectLst/>
            </a:endParaRPr>
          </a:p>
          <a:p>
            <a:pPr>
              <a:spcBef>
                <a:spcPct val="0"/>
              </a:spcBef>
            </a:pPr>
            <a:r>
              <a:rPr lang="en-US" altLang="en-US" dirty="0"/>
              <a:t>https://</a:t>
            </a:r>
            <a:r>
              <a:rPr lang="en-US" altLang="en-US" dirty="0" err="1"/>
              <a:t>www.rachaelhartleynutrition.com</a:t>
            </a:r>
            <a:r>
              <a:rPr lang="en-US" altLang="en-US" dirty="0"/>
              <a:t>/blog/how-to-practice-gentle-nutrition-in-intuitive-eating</a:t>
            </a:r>
          </a:p>
          <a:p>
            <a:pPr marL="228600" indent="-228600">
              <a:spcBef>
                <a:spcPct val="0"/>
              </a:spcBef>
              <a:buAutoNum type="arabicPeriod"/>
            </a:pPr>
            <a:r>
              <a:rPr lang="en-US" altLang="en-US" dirty="0"/>
              <a:t>eating every 3-4 hours (that’s rhythmic for the GI system and the blood sugar and HPA) get in all macros at meals (use plate method handout) – details don’t matter unless you lay a foundation </a:t>
            </a:r>
          </a:p>
          <a:p>
            <a:pPr marL="228600" indent="-228600">
              <a:spcBef>
                <a:spcPct val="0"/>
              </a:spcBef>
              <a:buAutoNum type="arabicPeriod"/>
            </a:pPr>
            <a:r>
              <a:rPr lang="en-US" altLang="en-US" dirty="0"/>
              <a:t>focus on ADDING </a:t>
            </a:r>
            <a:r>
              <a:rPr lang="en-US" dirty="0">
                <a:latin typeface="Raleway" panose="020B0503030101060003" pitchFamily="34" charset="77"/>
              </a:rPr>
              <a:t>- SPECIFICALLY, HOW TO INCLUDE MORE NUTRIENT-DENSE FOODS </a:t>
            </a:r>
            <a:endParaRPr lang="en-US" altLang="en-US" dirty="0"/>
          </a:p>
          <a:p>
            <a:pPr marL="228600" indent="-228600">
              <a:spcBef>
                <a:spcPct val="0"/>
              </a:spcBef>
              <a:buAutoNum type="arabicPeriod"/>
            </a:pPr>
            <a:r>
              <a:rPr lang="en-US" altLang="en-US" dirty="0"/>
              <a:t>we will go over this in the last part of the case study </a:t>
            </a:r>
          </a:p>
          <a:p>
            <a:pPr marL="228600" indent="-228600">
              <a:spcBef>
                <a:spcPct val="0"/>
              </a:spcBef>
              <a:buAutoNum type="arabicPeriod"/>
            </a:pPr>
            <a:r>
              <a:rPr lang="en-US" altLang="en-US" dirty="0"/>
              <a:t>include a variety of foods – experiment with taste buds and set up food experiments</a:t>
            </a:r>
          </a:p>
          <a:p>
            <a:pPr marL="228600" indent="-228600">
              <a:spcBef>
                <a:spcPct val="0"/>
              </a:spcBef>
              <a:buAutoNum type="arabicPeriod"/>
            </a:pPr>
            <a:r>
              <a:rPr lang="en-US" altLang="en-US" dirty="0"/>
              <a:t>self attunement b/c people more motivated by intrinsic factors – can be helpful to keep IE journal for a week (how they felt physically and mentally before/after a meal)</a:t>
            </a:r>
          </a:p>
          <a:p>
            <a:pPr marL="228600" indent="-228600">
              <a:spcBef>
                <a:spcPct val="0"/>
              </a:spcBef>
              <a:buAutoNum type="arabicPeriod"/>
            </a:pPr>
            <a:r>
              <a:rPr lang="en-US" altLang="en-US" dirty="0"/>
              <a:t>it’s less stressful, doesn’t mean ALWAYS but you can be more creative </a:t>
            </a:r>
            <a:r>
              <a:rPr lang="en-US" altLang="en-US" dirty="0" err="1"/>
              <a:t>etc</a:t>
            </a:r>
            <a:r>
              <a:rPr lang="en-US" altLang="en-US" dirty="0"/>
              <a:t> – have friends over </a:t>
            </a:r>
            <a:r>
              <a:rPr lang="en-US" altLang="en-US" dirty="0" err="1"/>
              <a:t>etc</a:t>
            </a:r>
            <a:r>
              <a:rPr lang="en-US" altLang="en-US" dirty="0"/>
              <a:t> </a:t>
            </a:r>
            <a:r>
              <a:rPr lang="en-US" altLang="en-US" dirty="0" err="1"/>
              <a:t>etc</a:t>
            </a:r>
            <a:r>
              <a:rPr lang="en-US" altLang="en-US" dirty="0"/>
              <a:t> – this helps them get the positive feedback of feeling GOOD --- think of it as a stepping stone as they build skills and confidence </a:t>
            </a:r>
          </a:p>
          <a:p>
            <a:pPr marL="228600" indent="-228600">
              <a:spcBef>
                <a:spcPct val="0"/>
              </a:spcBef>
              <a:buAutoNum type="arabicPeriod"/>
            </a:pPr>
            <a:r>
              <a:rPr lang="en-US" altLang="en-US" dirty="0"/>
              <a:t>whenever someone has to make food modifications for their health (celiac, T1DM, true food allergies </a:t>
            </a:r>
            <a:r>
              <a:rPr lang="en-US" altLang="en-US" dirty="0" err="1"/>
              <a:t>etc</a:t>
            </a:r>
            <a:r>
              <a:rPr lang="en-US" altLang="en-US" dirty="0"/>
              <a:t>) ensure they are having FREQUENT satisfying food experiences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defRPr/>
            </a:pPr>
            <a:r>
              <a:rPr lang="en-US" altLang="en-US" dirty="0"/>
              <a:t>support system, create space for self care (grocery shopping, time to get outside and walk, </a:t>
            </a:r>
            <a:r>
              <a:rPr lang="en-US" altLang="en-US" dirty="0" err="1"/>
              <a:t>etc</a:t>
            </a:r>
            <a:r>
              <a:rPr lang="en-US" altLang="en-US" dirty="0"/>
              <a:t> </a:t>
            </a:r>
            <a:r>
              <a:rPr lang="en-US" altLang="en-US" dirty="0" err="1"/>
              <a:t>etc</a:t>
            </a:r>
            <a:endParaRPr lang="en-US" altLang="en-US" dirty="0"/>
          </a:p>
          <a:p>
            <a:pPr marL="228600" indent="-228600">
              <a:spcBef>
                <a:spcPct val="0"/>
              </a:spcBef>
              <a:buAutoNum type="arabicPeriod"/>
            </a:pPr>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28</a:t>
            </a:fld>
            <a:endParaRPr lang="en-US" altLang="en-US"/>
          </a:p>
        </p:txBody>
      </p:sp>
    </p:spTree>
    <p:extLst>
      <p:ext uri="{BB962C8B-B14F-4D97-AF65-F5344CB8AC3E}">
        <p14:creationId xmlns:p14="http://schemas.microsoft.com/office/powerpoint/2010/main" val="3739732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45 minutes</a:t>
            </a:r>
          </a:p>
          <a:p>
            <a:pPr>
              <a:spcBef>
                <a:spcPct val="0"/>
              </a:spcBef>
            </a:pPr>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29</a:t>
            </a:fld>
            <a:endParaRPr lang="en-US" altLang="en-US"/>
          </a:p>
        </p:txBody>
      </p:sp>
    </p:spTree>
    <p:extLst>
      <p:ext uri="{BB962C8B-B14F-4D97-AF65-F5344CB8AC3E}">
        <p14:creationId xmlns:p14="http://schemas.microsoft.com/office/powerpoint/2010/main" val="32754151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Ok so what can we focus on in our work with people?</a:t>
            </a:r>
          </a:p>
          <a:p>
            <a:pPr>
              <a:spcBef>
                <a:spcPct val="0"/>
              </a:spcBef>
            </a:pPr>
            <a:endParaRPr lang="en-US" altLang="en-US" dirty="0"/>
          </a:p>
          <a:p>
            <a:pPr>
              <a:spcBef>
                <a:spcPct val="0"/>
              </a:spcBef>
            </a:pPr>
            <a:r>
              <a:rPr lang="en-US" altLang="en-US" dirty="0"/>
              <a:t>1. mind knowledge can come in when body signals get confusing and/or there are medical diagnoses involved that alter a body’s ability to give out fully reliable body signals </a:t>
            </a:r>
          </a:p>
          <a:p>
            <a:pPr>
              <a:spcBef>
                <a:spcPct val="0"/>
              </a:spcBef>
            </a:pP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a:latin typeface="Raleway" panose="020B0503030101060003" pitchFamily="34" charset="77"/>
              </a:rPr>
              <a:t>2. increase awareness of body responses – </a:t>
            </a:r>
            <a:r>
              <a:rPr lang="en-US" sz="1200" dirty="0">
                <a:latin typeface="Raleway" panose="020B0503030101060003" pitchFamily="34" charset="77"/>
              </a:rPr>
              <a:t>help people choices that make them feel </a:t>
            </a:r>
            <a:r>
              <a:rPr lang="en-US" sz="1200" b="1" dirty="0">
                <a:latin typeface="Raleway" panose="020B0503030101060003" pitchFamily="34" charset="77"/>
              </a:rPr>
              <a:t>physically, emotionally and psychologically well</a:t>
            </a:r>
            <a:endParaRPr lang="en-US" sz="1200" b="1" dirty="0">
              <a:effectLst/>
              <a:latin typeface="Raleway" panose="020B0503030101060003" pitchFamily="34" charset="77"/>
            </a:endParaRPr>
          </a:p>
          <a:p>
            <a:pPr>
              <a:spcBef>
                <a:spcPct val="0"/>
              </a:spcBef>
            </a:pPr>
            <a:endParaRPr lang="en-US" altLang="en-US" dirty="0"/>
          </a:p>
          <a:p>
            <a:pPr>
              <a:spcBef>
                <a:spcPct val="0"/>
              </a:spcBef>
            </a:pPr>
            <a:r>
              <a:rPr lang="en-US" sz="1200" dirty="0">
                <a:latin typeface="Raleway" panose="020B0503030101060003" pitchFamily="34" charset="77"/>
              </a:rPr>
              <a:t>3. nutrition education should be objective, informative and empowering, not tied to morality, wrapped in judgement or focused on weight </a:t>
            </a:r>
            <a:r>
              <a:rPr lang="en-US" sz="1200" dirty="0">
                <a:latin typeface="Raleway" panose="020B0503030101060003" pitchFamily="34" charset="77"/>
                <a:sym typeface="Wingdings" pitchFamily="2" charset="2"/>
              </a:rPr>
              <a:t> </a:t>
            </a:r>
          </a:p>
          <a:p>
            <a:pPr>
              <a:spcBef>
                <a:spcPct val="0"/>
              </a:spcBef>
            </a:pPr>
            <a:endParaRPr lang="en-US" altLang="en-US" sz="1200" dirty="0">
              <a:latin typeface="Raleway" panose="020B0503030101060003" pitchFamily="34" charset="77"/>
              <a:sym typeface="Wingdings" pitchFamily="2" charset="2"/>
            </a:endParaRPr>
          </a:p>
          <a:p>
            <a:pPr>
              <a:spcBef>
                <a:spcPct val="0"/>
              </a:spcBef>
            </a:pPr>
            <a:r>
              <a:rPr lang="en-US" altLang="en-US" sz="1200" dirty="0">
                <a:latin typeface="Raleway" panose="020B0503030101060003" pitchFamily="34" charset="77"/>
                <a:sym typeface="Wingdings" pitchFamily="2" charset="2"/>
              </a:rPr>
              <a:t>4. </a:t>
            </a:r>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30</a:t>
            </a:fld>
            <a:endParaRPr lang="en-US" altLang="en-US"/>
          </a:p>
        </p:txBody>
      </p:sp>
    </p:spTree>
    <p:extLst>
      <p:ext uri="{BB962C8B-B14F-4D97-AF65-F5344CB8AC3E}">
        <p14:creationId xmlns:p14="http://schemas.microsoft.com/office/powerpoint/2010/main" val="1557055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kern="1200" dirty="0">
                <a:solidFill>
                  <a:schemeClr val="tx1"/>
                </a:solidFill>
                <a:effectLst/>
                <a:latin typeface="+mn-lt"/>
                <a:ea typeface="+mn-ea"/>
                <a:cs typeface="+mn-cs"/>
              </a:rPr>
              <a:t>practical application: questions you can ask when helping people develop better internal attunement </a:t>
            </a:r>
            <a:endParaRPr lang="en-US" dirty="0">
              <a:effectLst/>
            </a:endParaRPr>
          </a:p>
          <a:p>
            <a:pPr>
              <a:spcBef>
                <a:spcPct val="0"/>
              </a:spcBef>
            </a:pPr>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31</a:t>
            </a:fld>
            <a:endParaRPr lang="en-US" altLang="en-US"/>
          </a:p>
        </p:txBody>
      </p:sp>
    </p:spTree>
    <p:extLst>
      <p:ext uri="{BB962C8B-B14F-4D97-AF65-F5344CB8AC3E}">
        <p14:creationId xmlns:p14="http://schemas.microsoft.com/office/powerpoint/2010/main" val="10338049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32</a:t>
            </a:fld>
            <a:endParaRPr lang="en-US" altLang="en-US"/>
          </a:p>
        </p:txBody>
      </p:sp>
    </p:spTree>
    <p:extLst>
      <p:ext uri="{BB962C8B-B14F-4D97-AF65-F5344CB8AC3E}">
        <p14:creationId xmlns:p14="http://schemas.microsoft.com/office/powerpoint/2010/main" val="6971889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should be delivered from a </a:t>
            </a:r>
            <a:r>
              <a:rPr lang="en-US" sz="1200" b="1" kern="1200" dirty="0">
                <a:solidFill>
                  <a:schemeClr val="tx1"/>
                </a:solidFill>
                <a:effectLst/>
                <a:latin typeface="+mn-lt"/>
                <a:ea typeface="+mn-ea"/>
                <a:cs typeface="+mn-cs"/>
              </a:rPr>
              <a:t>compassion-centered approach that encourages self-care versus a set of rules/guidelines to meet expert guidelines</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Food is neutral. </a:t>
            </a:r>
            <a:r>
              <a:rPr lang="en-US" sz="1200" kern="1200" dirty="0">
                <a:solidFill>
                  <a:schemeClr val="tx1"/>
                </a:solidFill>
                <a:effectLst/>
                <a:latin typeface="+mn-lt"/>
                <a:ea typeface="+mn-ea"/>
                <a:cs typeface="+mn-cs"/>
              </a:rPr>
              <a:t>There are no good or bad foods, rather different foods nourish our bodies in different (but still important) ways. </a:t>
            </a:r>
          </a:p>
          <a:p>
            <a:endParaRPr lang="en-US" dirty="0">
              <a:effectLst/>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a:solidFill>
                  <a:schemeClr val="tx1"/>
                </a:solidFill>
                <a:effectLst/>
                <a:latin typeface="+mn-lt"/>
                <a:ea typeface="+mn-ea"/>
                <a:cs typeface="+mn-cs"/>
              </a:rPr>
              <a:t>Emphasize the need for all kinds of nourishment </a:t>
            </a:r>
            <a:r>
              <a:rPr lang="en-US" sz="1200" b="0" kern="1200" dirty="0">
                <a:solidFill>
                  <a:schemeClr val="tx1"/>
                </a:solidFill>
                <a:effectLst/>
                <a:latin typeface="+mn-lt"/>
                <a:ea typeface="+mn-ea"/>
                <a:cs typeface="+mn-cs"/>
              </a:rPr>
              <a:t>(psych, physical, spiritual, </a:t>
            </a:r>
            <a:r>
              <a:rPr lang="en-US" sz="1200" b="0" kern="1200" dirty="0" err="1">
                <a:solidFill>
                  <a:schemeClr val="tx1"/>
                </a:solidFill>
                <a:effectLst/>
                <a:latin typeface="+mn-lt"/>
                <a:ea typeface="+mn-ea"/>
                <a:cs typeface="+mn-cs"/>
              </a:rPr>
              <a:t>etc</a:t>
            </a:r>
            <a:r>
              <a:rPr lang="en-US" sz="1200" b="0" kern="1200" dirty="0">
                <a:solidFill>
                  <a:schemeClr val="tx1"/>
                </a:solidFill>
                <a:effectLst/>
                <a:latin typeface="+mn-lt"/>
                <a:ea typeface="+mn-ea"/>
                <a:cs typeface="+mn-cs"/>
              </a:rPr>
              <a:t> overall and long term, but also the </a:t>
            </a:r>
            <a:r>
              <a:rPr lang="en-US" sz="1200" b="0" u="sng" kern="1200" dirty="0">
                <a:solidFill>
                  <a:schemeClr val="tx1"/>
                </a:solidFill>
                <a:effectLst/>
                <a:latin typeface="+mn-lt"/>
                <a:ea typeface="+mn-ea"/>
                <a:cs typeface="+mn-cs"/>
              </a:rPr>
              <a:t>need for one over the other </a:t>
            </a:r>
            <a:r>
              <a:rPr lang="en-US" sz="1200" b="0" kern="1200" dirty="0">
                <a:solidFill>
                  <a:schemeClr val="tx1"/>
                </a:solidFill>
                <a:effectLst/>
                <a:latin typeface="+mn-lt"/>
                <a:ea typeface="+mn-ea"/>
                <a:cs typeface="+mn-cs"/>
              </a:rPr>
              <a:t>given their body’s particular needs. </a:t>
            </a:r>
            <a:r>
              <a:rPr lang="en-US" sz="1200" kern="1200" dirty="0">
                <a:solidFill>
                  <a:schemeClr val="tx1"/>
                </a:solidFill>
                <a:effectLst/>
                <a:latin typeface="+mn-lt"/>
                <a:ea typeface="+mn-ea"/>
                <a:cs typeface="+mn-cs"/>
              </a:rPr>
              <a:t>Kale, for example, primarily provides physical nourishment through nutrients. Cupcakes primarily provide emotional and psychological nourishment, satiation AND satisfaction.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We are helping guide clients/patients back to their own </a:t>
            </a:r>
            <a:r>
              <a:rPr lang="en-US" sz="1200" b="1" kern="1200" dirty="0">
                <a:solidFill>
                  <a:schemeClr val="tx1"/>
                </a:solidFill>
                <a:effectLst/>
                <a:latin typeface="+mn-lt"/>
                <a:ea typeface="+mn-ea"/>
                <a:cs typeface="+mn-cs"/>
              </a:rPr>
              <a:t>internal wisdom </a:t>
            </a:r>
            <a:r>
              <a:rPr lang="en-US" sz="1200" b="0" kern="1200" dirty="0">
                <a:solidFill>
                  <a:schemeClr val="tx1"/>
                </a:solidFill>
                <a:effectLst/>
                <a:latin typeface="+mn-lt"/>
                <a:ea typeface="+mn-ea"/>
                <a:cs typeface="+mn-cs"/>
              </a:rPr>
              <a:t>– THEY are the experts. </a:t>
            </a:r>
          </a:p>
          <a:p>
            <a:r>
              <a:rPr lang="en-US" sz="1200" b="1" kern="1200" dirty="0">
                <a:solidFill>
                  <a:schemeClr val="tx1"/>
                </a:solidFill>
                <a:effectLst/>
                <a:latin typeface="+mn-lt"/>
                <a:ea typeface="+mn-ea"/>
                <a:cs typeface="+mn-cs"/>
              </a:rPr>
              <a:t>Value based care </a:t>
            </a:r>
            <a:r>
              <a:rPr lang="en-US" sz="1200" b="0" kern="1200" dirty="0">
                <a:solidFill>
                  <a:schemeClr val="tx1"/>
                </a:solidFill>
                <a:effectLst/>
                <a:latin typeface="+mn-lt"/>
                <a:ea typeface="+mn-ea"/>
                <a:cs typeface="+mn-cs"/>
              </a:rPr>
              <a:t>is huge – how do we help people make behavior change in line with their own values (not ours) </a:t>
            </a:r>
          </a:p>
          <a:p>
            <a:endParaRPr lang="en-US" dirty="0">
              <a:effectLst/>
            </a:endParaRPr>
          </a:p>
          <a:p>
            <a:r>
              <a:rPr lang="en-US" sz="1200" b="1" kern="1200" dirty="0">
                <a:solidFill>
                  <a:schemeClr val="tx1"/>
                </a:solidFill>
                <a:effectLst/>
                <a:latin typeface="+mn-lt"/>
                <a:ea typeface="+mn-ea"/>
                <a:cs typeface="+mn-cs"/>
              </a:rPr>
              <a:t>Reserve judgement </a:t>
            </a:r>
            <a:r>
              <a:rPr lang="en-US" sz="1200" kern="1200" dirty="0">
                <a:solidFill>
                  <a:schemeClr val="tx1"/>
                </a:solidFill>
                <a:effectLst/>
                <a:latin typeface="+mn-lt"/>
                <a:ea typeface="+mn-ea"/>
                <a:cs typeface="+mn-cs"/>
              </a:rPr>
              <a:t>and speak to how food impacts their body from a physiological perspective. There is no “end all be all” -- as your body heals, it becomes more resilient. </a:t>
            </a:r>
          </a:p>
          <a:p>
            <a:endParaRPr lang="en-US" dirty="0">
              <a:effectLst/>
            </a:endParaRPr>
          </a:p>
          <a:p>
            <a:r>
              <a:rPr lang="en-US" sz="1200" kern="1200" dirty="0">
                <a:solidFill>
                  <a:schemeClr val="tx1"/>
                </a:solidFill>
                <a:effectLst/>
                <a:latin typeface="+mn-lt"/>
                <a:ea typeface="+mn-ea"/>
                <a:cs typeface="+mn-cs"/>
              </a:rPr>
              <a:t>Utilize loose structure if needed (for example: The Plate Method) to help guide them.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Use motivational interviewing </a:t>
            </a:r>
            <a:r>
              <a:rPr lang="en-US" sz="1200" kern="1200" dirty="0">
                <a:solidFill>
                  <a:schemeClr val="tx1"/>
                </a:solidFill>
                <a:effectLst/>
                <a:latin typeface="+mn-lt"/>
                <a:ea typeface="+mn-ea"/>
                <a:cs typeface="+mn-cs"/>
              </a:rPr>
              <a:t>to help people reflect on how foods make them FEEL, what is important to them, </a:t>
            </a:r>
            <a:r>
              <a:rPr lang="en-US" sz="1200" kern="1200" dirty="0" err="1">
                <a:solidFill>
                  <a:schemeClr val="tx1"/>
                </a:solidFill>
                <a:effectLst/>
                <a:latin typeface="+mn-lt"/>
                <a:ea typeface="+mn-ea"/>
                <a:cs typeface="+mn-cs"/>
              </a:rPr>
              <a:t>etc</a:t>
            </a:r>
            <a:r>
              <a:rPr lang="en-US" sz="1200" kern="1200" dirty="0">
                <a:solidFill>
                  <a:schemeClr val="tx1"/>
                </a:solidFill>
                <a:effectLst/>
                <a:latin typeface="+mn-lt"/>
                <a:ea typeface="+mn-ea"/>
                <a:cs typeface="+mn-cs"/>
              </a:rPr>
              <a:t> and to help a client through shared decision making </a:t>
            </a:r>
          </a:p>
          <a:p>
            <a:endParaRPr lang="en-US" dirty="0">
              <a:effectLst/>
            </a:endParaRPr>
          </a:p>
          <a:p>
            <a:pPr>
              <a:spcBef>
                <a:spcPct val="0"/>
              </a:spcBef>
            </a:pPr>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33</a:t>
            </a:fld>
            <a:endParaRPr lang="en-US" altLang="en-US"/>
          </a:p>
        </p:txBody>
      </p:sp>
    </p:spTree>
    <p:extLst>
      <p:ext uri="{BB962C8B-B14F-4D97-AF65-F5344CB8AC3E}">
        <p14:creationId xmlns:p14="http://schemas.microsoft.com/office/powerpoint/2010/main" val="249692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lower BMI </a:t>
            </a:r>
            <a:r>
              <a:rPr lang="en-US" dirty="0" err="1"/>
              <a:t>astericked</a:t>
            </a:r>
            <a:r>
              <a:rPr lang="en-US" dirty="0"/>
              <a:t> b/c BMI unhelpful, inaccurate and harmful AND the goal of IE is NOT weight loss, rather supporting a person’s healthy set point. – but we do see lower BMI in Intuitive Eaters </a:t>
            </a:r>
            <a:r>
              <a:rPr lang="en-US" sz="1200" b="0" i="0" u="none" strike="noStrike" kern="1200" dirty="0">
                <a:solidFill>
                  <a:schemeClr val="tx1"/>
                </a:solidFill>
                <a:effectLst/>
                <a:latin typeface="+mn-lt"/>
                <a:ea typeface="+mn-ea"/>
                <a:cs typeface="+mn-cs"/>
              </a:rPr>
              <a:t>which suggests that people who eat in response to hunger and satiety cues, have unconditional permission to eat, and cope with feelings without only using food, are less likely to engage in </a:t>
            </a:r>
            <a:r>
              <a:rPr lang="en-US" sz="1200" b="1" i="0" u="none" strike="noStrike" kern="1200" dirty="0">
                <a:solidFill>
                  <a:schemeClr val="tx1"/>
                </a:solidFill>
                <a:effectLst/>
                <a:latin typeface="+mn-lt"/>
                <a:ea typeface="+mn-ea"/>
                <a:cs typeface="+mn-cs"/>
              </a:rPr>
              <a:t>eating</a:t>
            </a:r>
            <a:r>
              <a:rPr lang="en-US" sz="1200" b="0" i="0" u="none" strike="noStrike" kern="1200" dirty="0">
                <a:solidFill>
                  <a:schemeClr val="tx1"/>
                </a:solidFill>
                <a:effectLst/>
                <a:latin typeface="+mn-lt"/>
                <a:ea typeface="+mn-ea"/>
                <a:cs typeface="+mn-cs"/>
              </a:rPr>
              <a:t> behaviors that </a:t>
            </a:r>
            <a:r>
              <a:rPr lang="en-US" sz="1200" b="1" i="0" u="none" strike="noStrike" kern="1200" dirty="0">
                <a:solidFill>
                  <a:schemeClr val="tx1"/>
                </a:solidFill>
                <a:effectLst/>
                <a:latin typeface="+mn-lt"/>
                <a:ea typeface="+mn-ea"/>
                <a:cs typeface="+mn-cs"/>
              </a:rPr>
              <a:t>lead</a:t>
            </a:r>
            <a:r>
              <a:rPr lang="en-US" sz="1200" b="0" i="0" u="none" strike="noStrike" kern="1200" dirty="0">
                <a:solidFill>
                  <a:schemeClr val="tx1"/>
                </a:solidFill>
                <a:effectLst/>
                <a:latin typeface="+mn-lt"/>
                <a:ea typeface="+mn-ea"/>
                <a:cs typeface="+mn-cs"/>
              </a:rPr>
              <a:t> to weight gain beyond one’s natural set point. </a:t>
            </a:r>
            <a:endParaRPr lang="en-US" dirty="0"/>
          </a:p>
        </p:txBody>
      </p:sp>
      <p:sp>
        <p:nvSpPr>
          <p:cNvPr id="4" name="Slide Number Placeholder 3"/>
          <p:cNvSpPr>
            <a:spLocks noGrp="1"/>
          </p:cNvSpPr>
          <p:nvPr>
            <p:ph type="sldNum" sz="quarter" idx="10"/>
          </p:nvPr>
        </p:nvSpPr>
        <p:spPr/>
        <p:txBody>
          <a:bodyPr/>
          <a:lstStyle/>
          <a:p>
            <a:pPr>
              <a:defRPr/>
            </a:pPr>
            <a:fld id="{76479A26-46A9-4A47-BB9E-60825E3553A8}" type="slidenum">
              <a:rPr lang="en-US" smtClean="0"/>
              <a:pPr>
                <a:defRPr/>
              </a:pPr>
              <a:t>7</a:t>
            </a:fld>
            <a:endParaRPr lang="en-US"/>
          </a:p>
        </p:txBody>
      </p:sp>
    </p:spTree>
    <p:extLst>
      <p:ext uri="{BB962C8B-B14F-4D97-AF65-F5344CB8AC3E}">
        <p14:creationId xmlns:p14="http://schemas.microsoft.com/office/powerpoint/2010/main" val="21293210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dirty="0"/>
              <a:t>Additional questions….</a:t>
            </a:r>
          </a:p>
          <a:p>
            <a:pPr>
              <a:spcBef>
                <a:spcPct val="0"/>
              </a:spcBef>
            </a:pPr>
            <a:endParaRPr lang="en-US" altLang="en-US" b="1" dirty="0"/>
          </a:p>
          <a:p>
            <a:pPr marL="228600" indent="-228600">
              <a:spcBef>
                <a:spcPct val="0"/>
              </a:spcBef>
              <a:buAutoNum type="arabicParenR"/>
            </a:pPr>
            <a:r>
              <a:rPr lang="en-US" altLang="en-US" dirty="0"/>
              <a:t>dig into her dieting and weight </a:t>
            </a:r>
            <a:r>
              <a:rPr lang="en-US" altLang="en-US" dirty="0" err="1"/>
              <a:t>hx</a:t>
            </a:r>
            <a:r>
              <a:rPr lang="en-US" altLang="en-US" dirty="0"/>
              <a:t> </a:t>
            </a:r>
            <a:r>
              <a:rPr lang="en-US" altLang="en-US" dirty="0">
                <a:sym typeface="Wingdings" pitchFamily="2" charset="2"/>
              </a:rPr>
              <a:t> does she feel hunger/fullness?</a:t>
            </a:r>
            <a:endParaRPr lang="en-US" altLang="en-US" dirty="0"/>
          </a:p>
          <a:p>
            <a:pPr marL="228600" indent="-228600">
              <a:spcBef>
                <a:spcPct val="0"/>
              </a:spcBef>
              <a:buAutoNum type="arabicParenR"/>
            </a:pPr>
            <a:r>
              <a:rPr lang="en-US" altLang="en-US" dirty="0"/>
              <a:t>mental health or other medical dx?</a:t>
            </a:r>
          </a:p>
          <a:p>
            <a:pPr marL="228600" indent="-228600">
              <a:spcBef>
                <a:spcPct val="0"/>
              </a:spcBef>
              <a:buAutoNum type="arabicParenR"/>
            </a:pPr>
            <a:r>
              <a:rPr lang="en-US" altLang="en-US" dirty="0"/>
              <a:t>supplements or medications? </a:t>
            </a:r>
          </a:p>
          <a:p>
            <a:pPr marL="228600" indent="-228600">
              <a:spcBef>
                <a:spcPct val="0"/>
              </a:spcBef>
              <a:buAutoNum type="arabicParenR"/>
            </a:pPr>
            <a:r>
              <a:rPr lang="en-US" altLang="en-US" dirty="0"/>
              <a:t>is she menstruating? menstrual </a:t>
            </a:r>
            <a:r>
              <a:rPr lang="en-US" altLang="en-US" dirty="0" err="1"/>
              <a:t>hx</a:t>
            </a:r>
            <a:r>
              <a:rPr lang="en-US" altLang="en-US" dirty="0"/>
              <a:t>?</a:t>
            </a:r>
          </a:p>
          <a:p>
            <a:pPr marL="228600" indent="-228600">
              <a:spcBef>
                <a:spcPct val="0"/>
              </a:spcBef>
              <a:buAutoNum type="arabicParenR"/>
            </a:pPr>
            <a:r>
              <a:rPr lang="en-US" altLang="en-US" dirty="0"/>
              <a:t>any pertinent family </a:t>
            </a:r>
            <a:r>
              <a:rPr lang="en-US" altLang="en-US" dirty="0" err="1"/>
              <a:t>hx</a:t>
            </a:r>
            <a:r>
              <a:rPr lang="en-US" altLang="en-US" dirty="0"/>
              <a:t>? </a:t>
            </a:r>
          </a:p>
          <a:p>
            <a:pPr marL="228600" indent="-228600">
              <a:spcBef>
                <a:spcPct val="0"/>
              </a:spcBef>
              <a:buAutoNum type="arabicParenR"/>
            </a:pPr>
            <a:r>
              <a:rPr lang="en-US" altLang="en-US" dirty="0"/>
              <a:t>stress levels – how does she handle stress?</a:t>
            </a:r>
          </a:p>
          <a:p>
            <a:pPr marL="228600" indent="-228600">
              <a:spcBef>
                <a:spcPct val="0"/>
              </a:spcBef>
              <a:buAutoNum type="arabicParenR"/>
            </a:pPr>
            <a:r>
              <a:rPr lang="en-US" altLang="en-US" dirty="0"/>
              <a:t>any food rules? how would she describe her relationship with food?</a:t>
            </a:r>
          </a:p>
          <a:p>
            <a:pPr marL="228600" indent="-228600">
              <a:spcBef>
                <a:spcPct val="0"/>
              </a:spcBef>
              <a:buAutoNum type="arabicParenR"/>
            </a:pPr>
            <a:r>
              <a:rPr lang="en-US" altLang="en-US" dirty="0"/>
              <a:t>exercise routine? how would she describe her relationship with exercise?</a:t>
            </a:r>
          </a:p>
          <a:p>
            <a:pPr marL="228600" indent="-228600">
              <a:spcBef>
                <a:spcPct val="0"/>
              </a:spcBef>
              <a:buAutoNum type="arabicParenR"/>
            </a:pPr>
            <a:r>
              <a:rPr lang="en-US" altLang="en-US" dirty="0"/>
              <a:t>how does SHE feel about her health? does she have any goals? what would she like to get out of your work together?</a:t>
            </a:r>
          </a:p>
          <a:p>
            <a:pPr marL="228600" indent="-228600">
              <a:spcBef>
                <a:spcPct val="0"/>
              </a:spcBef>
              <a:buAutoNum type="arabicParenR"/>
            </a:pPr>
            <a:endParaRPr lang="en-US" altLang="en-US" dirty="0"/>
          </a:p>
          <a:p>
            <a:pPr marL="228600" indent="-228600">
              <a:spcBef>
                <a:spcPct val="0"/>
              </a:spcBef>
              <a:buAutoNum type="arabicParenR"/>
            </a:pPr>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34</a:t>
            </a:fld>
            <a:endParaRPr lang="en-US" altLang="en-US"/>
          </a:p>
        </p:txBody>
      </p:sp>
    </p:spTree>
    <p:extLst>
      <p:ext uri="{BB962C8B-B14F-4D97-AF65-F5344CB8AC3E}">
        <p14:creationId xmlns:p14="http://schemas.microsoft.com/office/powerpoint/2010/main" val="4198165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a:p>
            <a:pPr marL="0" indent="0">
              <a:spcBef>
                <a:spcPct val="0"/>
              </a:spcBef>
              <a:buNone/>
            </a:pPr>
            <a:r>
              <a:rPr lang="en-US" altLang="en-US" dirty="0"/>
              <a:t>Ask what feels important to HER? if she has no idea you could start with a SMALL, FEASIBLE STEP. </a:t>
            </a:r>
          </a:p>
          <a:p>
            <a:pPr marL="0" indent="0">
              <a:spcBef>
                <a:spcPct val="0"/>
              </a:spcBef>
              <a:buNone/>
            </a:pPr>
            <a:r>
              <a:rPr lang="en-US" altLang="en-US" dirty="0"/>
              <a:t>Think about the nutrition hierarchy of needs while also taking into consideration the psychological impact of a change by dialoguing with her </a:t>
            </a:r>
          </a:p>
          <a:p>
            <a:pPr marL="0" indent="0">
              <a:spcBef>
                <a:spcPct val="0"/>
              </a:spcBef>
              <a:buNone/>
            </a:pPr>
            <a:endParaRPr lang="en-US" altLang="en-US" dirty="0"/>
          </a:p>
          <a:p>
            <a:pPr marL="0" indent="0">
              <a:spcBef>
                <a:spcPct val="0"/>
              </a:spcBef>
              <a:buNone/>
            </a:pPr>
            <a:r>
              <a:rPr lang="en-US" altLang="en-US" dirty="0"/>
              <a:t>What do you think about laying down a rhythmic pattern of eating? For example… what are you thinking and feeling as I say that?</a:t>
            </a:r>
          </a:p>
          <a:p>
            <a:pPr marL="0" indent="0">
              <a:spcBef>
                <a:spcPct val="0"/>
              </a:spcBef>
              <a:buNone/>
            </a:pPr>
            <a:endParaRPr lang="en-US" altLang="en-US" dirty="0"/>
          </a:p>
          <a:p>
            <a:pPr marL="0" indent="0">
              <a:spcBef>
                <a:spcPct val="0"/>
              </a:spcBef>
              <a:buNone/>
            </a:pPr>
            <a:r>
              <a:rPr lang="en-US" altLang="en-US" dirty="0"/>
              <a:t>Ok, let’s start with breakfast…</a:t>
            </a:r>
          </a:p>
          <a:p>
            <a:pPr marL="0" indent="0">
              <a:spcBef>
                <a:spcPct val="0"/>
              </a:spcBef>
              <a:buNone/>
            </a:pPr>
            <a:endParaRPr lang="en-US" altLang="en-US" dirty="0"/>
          </a:p>
          <a:p>
            <a:pPr marL="0" indent="0">
              <a:spcBef>
                <a:spcPct val="0"/>
              </a:spcBef>
              <a:buNone/>
            </a:pPr>
            <a:r>
              <a:rPr lang="en-US" altLang="en-US" dirty="0"/>
              <a:t>There is power in focusing on one thing at a time. Is she open to eating breakfast/upon waking? What kind of breakfast? What would be easiest for her? Satiating granola bar + fruit with her coffee. piece of pb toast + fruit if at home. </a:t>
            </a:r>
          </a:p>
          <a:p>
            <a:pPr marL="0" indent="0">
              <a:spcBef>
                <a:spcPct val="0"/>
              </a:spcBef>
              <a:buNone/>
            </a:pPr>
            <a:endParaRPr lang="en-US" altLang="en-US" dirty="0"/>
          </a:p>
          <a:p>
            <a:pPr marL="0" indent="0">
              <a:spcBef>
                <a:spcPct val="0"/>
              </a:spcBef>
              <a:buNone/>
            </a:pPr>
            <a:r>
              <a:rPr lang="en-US" altLang="en-US" dirty="0"/>
              <a:t>Increase self efficacy </a:t>
            </a:r>
            <a:r>
              <a:rPr lang="en-US" altLang="en-US" dirty="0">
                <a:sym typeface="Wingdings" pitchFamily="2" charset="2"/>
              </a:rPr>
              <a:t> </a:t>
            </a:r>
            <a:r>
              <a:rPr lang="en-US" altLang="en-US" dirty="0"/>
              <a:t>Has she had experiences in the past where she set a goal and reached it? How did she do that? What was helpful for her in that?</a:t>
            </a:r>
          </a:p>
          <a:p>
            <a:pPr marL="0" indent="0">
              <a:spcBef>
                <a:spcPct val="0"/>
              </a:spcBef>
              <a:buNone/>
            </a:pP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t>Ask 7/10 scale </a:t>
            </a:r>
          </a:p>
          <a:p>
            <a:pPr marL="0" indent="0">
              <a:spcBef>
                <a:spcPct val="0"/>
              </a:spcBef>
              <a:buNone/>
            </a:pPr>
            <a:endParaRPr lang="en-US" altLang="en-US" dirty="0"/>
          </a:p>
          <a:p>
            <a:pPr marL="0" indent="0">
              <a:spcBef>
                <a:spcPct val="0"/>
              </a:spcBef>
              <a:buNone/>
            </a:pPr>
            <a:endParaRPr lang="en-US" altLang="en-US" dirty="0"/>
          </a:p>
          <a:p>
            <a:pPr marL="228600" indent="-228600">
              <a:spcBef>
                <a:spcPct val="0"/>
              </a:spcBef>
              <a:buAutoNum type="arabicParenR"/>
            </a:pPr>
            <a:endParaRPr lang="en-US" altLang="en-US" dirty="0"/>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35</a:t>
            </a:fld>
            <a:endParaRPr lang="en-US" altLang="en-US"/>
          </a:p>
        </p:txBody>
      </p:sp>
    </p:spTree>
    <p:extLst>
      <p:ext uri="{BB962C8B-B14F-4D97-AF65-F5344CB8AC3E}">
        <p14:creationId xmlns:p14="http://schemas.microsoft.com/office/powerpoint/2010/main" val="11017917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ct val="0"/>
              </a:spcBef>
              <a:buNone/>
            </a:pPr>
            <a:r>
              <a:rPr lang="en-US" altLang="en-US" dirty="0"/>
              <a:t>This would happen DOWN THE ROAD as you move on from adequacy…it could take weeks/months to develop a rhythmic pattern of eating…</a:t>
            </a:r>
          </a:p>
          <a:p>
            <a:pPr marL="0" indent="0">
              <a:spcBef>
                <a:spcPct val="0"/>
              </a:spcBef>
              <a:buNone/>
            </a:pPr>
            <a:endParaRPr lang="en-US" altLang="en-US" dirty="0"/>
          </a:p>
          <a:p>
            <a:pPr marL="0" indent="0">
              <a:spcBef>
                <a:spcPct val="0"/>
              </a:spcBef>
              <a:buNone/>
            </a:pPr>
            <a:r>
              <a:rPr lang="en-US" altLang="en-US" dirty="0"/>
              <a:t>when it comes to balance … Including a protein and/or fat source when you eat carbohydrates will help stabilize your blood sugar so sugar enters the bloodstream in a more steady way…imagine pouring water through a funnel vs dumping it from one container into another </a:t>
            </a:r>
          </a:p>
          <a:p>
            <a:pPr marL="0" indent="0">
              <a:spcBef>
                <a:spcPct val="0"/>
              </a:spcBef>
              <a:buNone/>
            </a:pPr>
            <a:endParaRPr lang="en-US" altLang="en-US" dirty="0"/>
          </a:p>
          <a:p>
            <a:pPr marL="0" indent="0">
              <a:spcBef>
                <a:spcPct val="0"/>
              </a:spcBef>
              <a:buNone/>
            </a:pPr>
            <a:r>
              <a:rPr lang="en-US" altLang="en-US" dirty="0"/>
              <a:t>when talking about variety --- encouraging her to ADD in more fruits and vegetables which provide antioxidants and phytonutrients that help with inflammation </a:t>
            </a:r>
          </a:p>
          <a:p>
            <a:pPr marL="0" indent="0">
              <a:spcBef>
                <a:spcPct val="0"/>
              </a:spcBef>
              <a:buNone/>
            </a:pPr>
            <a:endParaRPr lang="en-US" altLang="en-US" dirty="0"/>
          </a:p>
          <a:p>
            <a:pPr marL="0" indent="0">
              <a:spcBef>
                <a:spcPct val="0"/>
              </a:spcBef>
              <a:buNone/>
            </a:pPr>
            <a:r>
              <a:rPr lang="en-US" altLang="en-US" dirty="0"/>
              <a:t>THEN you could focus on individual foods way down the road </a:t>
            </a:r>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36</a:t>
            </a:fld>
            <a:endParaRPr lang="en-US" altLang="en-US"/>
          </a:p>
        </p:txBody>
      </p:sp>
    </p:spTree>
    <p:extLst>
      <p:ext uri="{BB962C8B-B14F-4D97-AF65-F5344CB8AC3E}">
        <p14:creationId xmlns:p14="http://schemas.microsoft.com/office/powerpoint/2010/main" val="35814702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37</a:t>
            </a:fld>
            <a:endParaRPr lang="en-US" altLang="en-US"/>
          </a:p>
        </p:txBody>
      </p:sp>
    </p:spTree>
    <p:extLst>
      <p:ext uri="{BB962C8B-B14F-4D97-AF65-F5344CB8AC3E}">
        <p14:creationId xmlns:p14="http://schemas.microsoft.com/office/powerpoint/2010/main" val="41852691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38</a:t>
            </a:fld>
            <a:endParaRPr lang="en-US" altLang="en-US"/>
          </a:p>
        </p:txBody>
      </p:sp>
    </p:spTree>
    <p:extLst>
      <p:ext uri="{BB962C8B-B14F-4D97-AF65-F5344CB8AC3E}">
        <p14:creationId xmlns:p14="http://schemas.microsoft.com/office/powerpoint/2010/main" val="32728517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200" b="0" i="0" u="none" strike="noStrike" kern="1200">
                <a:solidFill>
                  <a:schemeClr val="tx1"/>
                </a:solidFill>
                <a:effectLst/>
                <a:latin typeface="+mn-lt"/>
                <a:ea typeface="+mn-ea"/>
                <a:cs typeface="+mn-cs"/>
              </a:rPr>
              <a:t>Kelly, J. R., Kennedy, P. J., </a:t>
            </a:r>
            <a:r>
              <a:rPr lang="en-US" sz="1200" b="0" i="0" u="none" strike="noStrike" kern="1200" err="1">
                <a:solidFill>
                  <a:schemeClr val="tx1"/>
                </a:solidFill>
                <a:effectLst/>
                <a:latin typeface="+mn-lt"/>
                <a:ea typeface="+mn-ea"/>
                <a:cs typeface="+mn-cs"/>
              </a:rPr>
              <a:t>Cryan</a:t>
            </a:r>
            <a:r>
              <a:rPr lang="en-US" sz="1200" b="0" i="0" u="none" strike="noStrike" kern="1200">
                <a:solidFill>
                  <a:schemeClr val="tx1"/>
                </a:solidFill>
                <a:effectLst/>
                <a:latin typeface="+mn-lt"/>
                <a:ea typeface="+mn-ea"/>
                <a:cs typeface="+mn-cs"/>
              </a:rPr>
              <a:t>, J. F., </a:t>
            </a:r>
            <a:r>
              <a:rPr lang="en-US" sz="1200" b="0" i="0" u="none" strike="noStrike" kern="1200" err="1">
                <a:solidFill>
                  <a:schemeClr val="tx1"/>
                </a:solidFill>
                <a:effectLst/>
                <a:latin typeface="+mn-lt"/>
                <a:ea typeface="+mn-ea"/>
                <a:cs typeface="+mn-cs"/>
              </a:rPr>
              <a:t>Dinan</a:t>
            </a:r>
            <a:r>
              <a:rPr lang="en-US" sz="1200" b="0" i="0" u="none" strike="noStrike" kern="1200">
                <a:solidFill>
                  <a:schemeClr val="tx1"/>
                </a:solidFill>
                <a:effectLst/>
                <a:latin typeface="+mn-lt"/>
                <a:ea typeface="+mn-ea"/>
                <a:cs typeface="+mn-cs"/>
              </a:rPr>
              <a:t>, T. G., Clarke, G., &amp; Hyland, N. P. (2015). Breaking down the barriers: the gut microbiome, intestinal permeability and stress-related psychiatric disorders. </a:t>
            </a:r>
            <a:r>
              <a:rPr lang="en-US" sz="1200" b="0" i="1" u="none" strike="noStrike" kern="1200">
                <a:solidFill>
                  <a:schemeClr val="tx1"/>
                </a:solidFill>
                <a:effectLst/>
                <a:latin typeface="+mn-lt"/>
                <a:ea typeface="+mn-ea"/>
                <a:cs typeface="+mn-cs"/>
              </a:rPr>
              <a:t>Frontiers in Cellular Neuroscience</a:t>
            </a:r>
            <a:r>
              <a:rPr lang="en-US" sz="1200" b="0" i="0" u="none" strike="noStrike" kern="1200">
                <a:solidFill>
                  <a:schemeClr val="tx1"/>
                </a:solidFill>
                <a:effectLst/>
                <a:latin typeface="+mn-lt"/>
                <a:ea typeface="+mn-ea"/>
                <a:cs typeface="+mn-cs"/>
              </a:rPr>
              <a:t>, </a:t>
            </a:r>
            <a:r>
              <a:rPr lang="en-US" sz="1200" b="0" i="1" u="none" strike="noStrike" kern="1200">
                <a:solidFill>
                  <a:schemeClr val="tx1"/>
                </a:solidFill>
                <a:effectLst/>
                <a:latin typeface="+mn-lt"/>
                <a:ea typeface="+mn-ea"/>
                <a:cs typeface="+mn-cs"/>
              </a:rPr>
              <a:t>9</a:t>
            </a:r>
            <a:r>
              <a:rPr lang="en-US" sz="1200" b="0" i="0" u="none" strike="noStrike" kern="1200">
                <a:solidFill>
                  <a:schemeClr val="tx1"/>
                </a:solidFill>
                <a:effectLst/>
                <a:latin typeface="+mn-lt"/>
                <a:ea typeface="+mn-ea"/>
                <a:cs typeface="+mn-cs"/>
              </a:rPr>
              <a:t>, 392. http://</a:t>
            </a:r>
            <a:r>
              <a:rPr lang="en-US" sz="1200" b="0" i="0" u="none" strike="noStrike" kern="1200" err="1">
                <a:solidFill>
                  <a:schemeClr val="tx1"/>
                </a:solidFill>
                <a:effectLst/>
                <a:latin typeface="+mn-lt"/>
                <a:ea typeface="+mn-ea"/>
                <a:cs typeface="+mn-cs"/>
              </a:rPr>
              <a:t>doi.org</a:t>
            </a:r>
            <a:r>
              <a:rPr lang="en-US" sz="1200" b="0" i="0" u="none" strike="noStrike" kern="1200">
                <a:solidFill>
                  <a:schemeClr val="tx1"/>
                </a:solidFill>
                <a:effectLst/>
                <a:latin typeface="+mn-lt"/>
                <a:ea typeface="+mn-ea"/>
                <a:cs typeface="+mn-cs"/>
              </a:rPr>
              <a:t>/10.3389/fncel.2015.00392</a:t>
            </a:r>
            <a:endParaRPr lang="en-US" altLang="en-US"/>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39</a:t>
            </a:fld>
            <a:endParaRPr lang="en-US" altLang="en-US"/>
          </a:p>
        </p:txBody>
      </p:sp>
    </p:spTree>
    <p:extLst>
      <p:ext uri="{BB962C8B-B14F-4D97-AF65-F5344CB8AC3E}">
        <p14:creationId xmlns:p14="http://schemas.microsoft.com/office/powerpoint/2010/main" val="14959579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200" b="0" i="0" u="none" strike="noStrike" kern="1200">
                <a:solidFill>
                  <a:schemeClr val="tx1"/>
                </a:solidFill>
                <a:effectLst/>
                <a:latin typeface="+mn-lt"/>
                <a:ea typeface="+mn-ea"/>
                <a:cs typeface="+mn-cs"/>
              </a:rPr>
              <a:t>Kelly, J. R., Kennedy, P. J., </a:t>
            </a:r>
            <a:r>
              <a:rPr lang="en-US" sz="1200" b="0" i="0" u="none" strike="noStrike" kern="1200" err="1">
                <a:solidFill>
                  <a:schemeClr val="tx1"/>
                </a:solidFill>
                <a:effectLst/>
                <a:latin typeface="+mn-lt"/>
                <a:ea typeface="+mn-ea"/>
                <a:cs typeface="+mn-cs"/>
              </a:rPr>
              <a:t>Cryan</a:t>
            </a:r>
            <a:r>
              <a:rPr lang="en-US" sz="1200" b="0" i="0" u="none" strike="noStrike" kern="1200">
                <a:solidFill>
                  <a:schemeClr val="tx1"/>
                </a:solidFill>
                <a:effectLst/>
                <a:latin typeface="+mn-lt"/>
                <a:ea typeface="+mn-ea"/>
                <a:cs typeface="+mn-cs"/>
              </a:rPr>
              <a:t>, J. F., </a:t>
            </a:r>
            <a:r>
              <a:rPr lang="en-US" sz="1200" b="0" i="0" u="none" strike="noStrike" kern="1200" err="1">
                <a:solidFill>
                  <a:schemeClr val="tx1"/>
                </a:solidFill>
                <a:effectLst/>
                <a:latin typeface="+mn-lt"/>
                <a:ea typeface="+mn-ea"/>
                <a:cs typeface="+mn-cs"/>
              </a:rPr>
              <a:t>Dinan</a:t>
            </a:r>
            <a:r>
              <a:rPr lang="en-US" sz="1200" b="0" i="0" u="none" strike="noStrike" kern="1200">
                <a:solidFill>
                  <a:schemeClr val="tx1"/>
                </a:solidFill>
                <a:effectLst/>
                <a:latin typeface="+mn-lt"/>
                <a:ea typeface="+mn-ea"/>
                <a:cs typeface="+mn-cs"/>
              </a:rPr>
              <a:t>, T. G., Clarke, G., &amp; Hyland, N. P. (2015). Breaking down the barriers: the gut microbiome, intestinal permeability and stress-related psychiatric disorders. </a:t>
            </a:r>
            <a:r>
              <a:rPr lang="en-US" sz="1200" b="0" i="1" u="none" strike="noStrike" kern="1200">
                <a:solidFill>
                  <a:schemeClr val="tx1"/>
                </a:solidFill>
                <a:effectLst/>
                <a:latin typeface="+mn-lt"/>
                <a:ea typeface="+mn-ea"/>
                <a:cs typeface="+mn-cs"/>
              </a:rPr>
              <a:t>Frontiers in Cellular Neuroscience</a:t>
            </a:r>
            <a:r>
              <a:rPr lang="en-US" sz="1200" b="0" i="0" u="none" strike="noStrike" kern="1200">
                <a:solidFill>
                  <a:schemeClr val="tx1"/>
                </a:solidFill>
                <a:effectLst/>
                <a:latin typeface="+mn-lt"/>
                <a:ea typeface="+mn-ea"/>
                <a:cs typeface="+mn-cs"/>
              </a:rPr>
              <a:t>, </a:t>
            </a:r>
            <a:r>
              <a:rPr lang="en-US" sz="1200" b="0" i="1" u="none" strike="noStrike" kern="1200">
                <a:solidFill>
                  <a:schemeClr val="tx1"/>
                </a:solidFill>
                <a:effectLst/>
                <a:latin typeface="+mn-lt"/>
                <a:ea typeface="+mn-ea"/>
                <a:cs typeface="+mn-cs"/>
              </a:rPr>
              <a:t>9</a:t>
            </a:r>
            <a:r>
              <a:rPr lang="en-US" sz="1200" b="0" i="0" u="none" strike="noStrike" kern="1200">
                <a:solidFill>
                  <a:schemeClr val="tx1"/>
                </a:solidFill>
                <a:effectLst/>
                <a:latin typeface="+mn-lt"/>
                <a:ea typeface="+mn-ea"/>
                <a:cs typeface="+mn-cs"/>
              </a:rPr>
              <a:t>, 392. http://</a:t>
            </a:r>
            <a:r>
              <a:rPr lang="en-US" sz="1200" b="0" i="0" u="none" strike="noStrike" kern="1200" err="1">
                <a:solidFill>
                  <a:schemeClr val="tx1"/>
                </a:solidFill>
                <a:effectLst/>
                <a:latin typeface="+mn-lt"/>
                <a:ea typeface="+mn-ea"/>
                <a:cs typeface="+mn-cs"/>
              </a:rPr>
              <a:t>doi.org</a:t>
            </a:r>
            <a:r>
              <a:rPr lang="en-US" sz="1200" b="0" i="0" u="none" strike="noStrike" kern="1200">
                <a:solidFill>
                  <a:schemeClr val="tx1"/>
                </a:solidFill>
                <a:effectLst/>
                <a:latin typeface="+mn-lt"/>
                <a:ea typeface="+mn-ea"/>
                <a:cs typeface="+mn-cs"/>
              </a:rPr>
              <a:t>/10.3389/fncel.2015.00392</a:t>
            </a:r>
            <a:endParaRPr lang="en-US" altLang="en-US"/>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40</a:t>
            </a:fld>
            <a:endParaRPr lang="en-US" altLang="en-US"/>
          </a:p>
        </p:txBody>
      </p:sp>
    </p:spTree>
    <p:extLst>
      <p:ext uri="{BB962C8B-B14F-4D97-AF65-F5344CB8AC3E}">
        <p14:creationId xmlns:p14="http://schemas.microsoft.com/office/powerpoint/2010/main" val="37954754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200" b="0" i="0" u="none" strike="noStrike" kern="1200">
                <a:solidFill>
                  <a:schemeClr val="tx1"/>
                </a:solidFill>
                <a:effectLst/>
                <a:latin typeface="+mn-lt"/>
                <a:ea typeface="+mn-ea"/>
                <a:cs typeface="+mn-cs"/>
              </a:rPr>
              <a:t>Kelly, J. R., Kennedy, P. J., </a:t>
            </a:r>
            <a:r>
              <a:rPr lang="en-US" sz="1200" b="0" i="0" u="none" strike="noStrike" kern="1200" err="1">
                <a:solidFill>
                  <a:schemeClr val="tx1"/>
                </a:solidFill>
                <a:effectLst/>
                <a:latin typeface="+mn-lt"/>
                <a:ea typeface="+mn-ea"/>
                <a:cs typeface="+mn-cs"/>
              </a:rPr>
              <a:t>Cryan</a:t>
            </a:r>
            <a:r>
              <a:rPr lang="en-US" sz="1200" b="0" i="0" u="none" strike="noStrike" kern="1200">
                <a:solidFill>
                  <a:schemeClr val="tx1"/>
                </a:solidFill>
                <a:effectLst/>
                <a:latin typeface="+mn-lt"/>
                <a:ea typeface="+mn-ea"/>
                <a:cs typeface="+mn-cs"/>
              </a:rPr>
              <a:t>, J. F., </a:t>
            </a:r>
            <a:r>
              <a:rPr lang="en-US" sz="1200" b="0" i="0" u="none" strike="noStrike" kern="1200" err="1">
                <a:solidFill>
                  <a:schemeClr val="tx1"/>
                </a:solidFill>
                <a:effectLst/>
                <a:latin typeface="+mn-lt"/>
                <a:ea typeface="+mn-ea"/>
                <a:cs typeface="+mn-cs"/>
              </a:rPr>
              <a:t>Dinan</a:t>
            </a:r>
            <a:r>
              <a:rPr lang="en-US" sz="1200" b="0" i="0" u="none" strike="noStrike" kern="1200">
                <a:solidFill>
                  <a:schemeClr val="tx1"/>
                </a:solidFill>
                <a:effectLst/>
                <a:latin typeface="+mn-lt"/>
                <a:ea typeface="+mn-ea"/>
                <a:cs typeface="+mn-cs"/>
              </a:rPr>
              <a:t>, T. G., Clarke, G., &amp; Hyland, N. P. (2015). Breaking down the barriers: the gut microbiome, intestinal permeability and stress-related psychiatric disorders. </a:t>
            </a:r>
            <a:r>
              <a:rPr lang="en-US" sz="1200" b="0" i="1" u="none" strike="noStrike" kern="1200">
                <a:solidFill>
                  <a:schemeClr val="tx1"/>
                </a:solidFill>
                <a:effectLst/>
                <a:latin typeface="+mn-lt"/>
                <a:ea typeface="+mn-ea"/>
                <a:cs typeface="+mn-cs"/>
              </a:rPr>
              <a:t>Frontiers in Cellular Neuroscience</a:t>
            </a:r>
            <a:r>
              <a:rPr lang="en-US" sz="1200" b="0" i="0" u="none" strike="noStrike" kern="1200">
                <a:solidFill>
                  <a:schemeClr val="tx1"/>
                </a:solidFill>
                <a:effectLst/>
                <a:latin typeface="+mn-lt"/>
                <a:ea typeface="+mn-ea"/>
                <a:cs typeface="+mn-cs"/>
              </a:rPr>
              <a:t>, </a:t>
            </a:r>
            <a:r>
              <a:rPr lang="en-US" sz="1200" b="0" i="1" u="none" strike="noStrike" kern="1200">
                <a:solidFill>
                  <a:schemeClr val="tx1"/>
                </a:solidFill>
                <a:effectLst/>
                <a:latin typeface="+mn-lt"/>
                <a:ea typeface="+mn-ea"/>
                <a:cs typeface="+mn-cs"/>
              </a:rPr>
              <a:t>9</a:t>
            </a:r>
            <a:r>
              <a:rPr lang="en-US" sz="1200" b="0" i="0" u="none" strike="noStrike" kern="1200">
                <a:solidFill>
                  <a:schemeClr val="tx1"/>
                </a:solidFill>
                <a:effectLst/>
                <a:latin typeface="+mn-lt"/>
                <a:ea typeface="+mn-ea"/>
                <a:cs typeface="+mn-cs"/>
              </a:rPr>
              <a:t>, 392. http://</a:t>
            </a:r>
            <a:r>
              <a:rPr lang="en-US" sz="1200" b="0" i="0" u="none" strike="noStrike" kern="1200" err="1">
                <a:solidFill>
                  <a:schemeClr val="tx1"/>
                </a:solidFill>
                <a:effectLst/>
                <a:latin typeface="+mn-lt"/>
                <a:ea typeface="+mn-ea"/>
                <a:cs typeface="+mn-cs"/>
              </a:rPr>
              <a:t>doi.org</a:t>
            </a:r>
            <a:r>
              <a:rPr lang="en-US" sz="1200" b="0" i="0" u="none" strike="noStrike" kern="1200">
                <a:solidFill>
                  <a:schemeClr val="tx1"/>
                </a:solidFill>
                <a:effectLst/>
                <a:latin typeface="+mn-lt"/>
                <a:ea typeface="+mn-ea"/>
                <a:cs typeface="+mn-cs"/>
              </a:rPr>
              <a:t>/10.3389/fncel.2015.00392</a:t>
            </a:r>
            <a:endParaRPr lang="en-US" altLang="en-US"/>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41</a:t>
            </a:fld>
            <a:endParaRPr lang="en-US" altLang="en-US"/>
          </a:p>
        </p:txBody>
      </p:sp>
    </p:spTree>
    <p:extLst>
      <p:ext uri="{BB962C8B-B14F-4D97-AF65-F5344CB8AC3E}">
        <p14:creationId xmlns:p14="http://schemas.microsoft.com/office/powerpoint/2010/main" val="17833913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12052D0-66C4-D445-BB47-BD6080E31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72E817-D7C5-E44E-9C50-2063131A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200" b="0" i="0" u="none" strike="noStrike" kern="1200">
                <a:solidFill>
                  <a:schemeClr val="tx1"/>
                </a:solidFill>
                <a:effectLst/>
                <a:latin typeface="+mn-lt"/>
                <a:ea typeface="+mn-ea"/>
                <a:cs typeface="+mn-cs"/>
              </a:rPr>
              <a:t>Kelly, J. R., Kennedy, P. J., </a:t>
            </a:r>
            <a:r>
              <a:rPr lang="en-US" sz="1200" b="0" i="0" u="none" strike="noStrike" kern="1200" err="1">
                <a:solidFill>
                  <a:schemeClr val="tx1"/>
                </a:solidFill>
                <a:effectLst/>
                <a:latin typeface="+mn-lt"/>
                <a:ea typeface="+mn-ea"/>
                <a:cs typeface="+mn-cs"/>
              </a:rPr>
              <a:t>Cryan</a:t>
            </a:r>
            <a:r>
              <a:rPr lang="en-US" sz="1200" b="0" i="0" u="none" strike="noStrike" kern="1200">
                <a:solidFill>
                  <a:schemeClr val="tx1"/>
                </a:solidFill>
                <a:effectLst/>
                <a:latin typeface="+mn-lt"/>
                <a:ea typeface="+mn-ea"/>
                <a:cs typeface="+mn-cs"/>
              </a:rPr>
              <a:t>, J. F., </a:t>
            </a:r>
            <a:r>
              <a:rPr lang="en-US" sz="1200" b="0" i="0" u="none" strike="noStrike" kern="1200" err="1">
                <a:solidFill>
                  <a:schemeClr val="tx1"/>
                </a:solidFill>
                <a:effectLst/>
                <a:latin typeface="+mn-lt"/>
                <a:ea typeface="+mn-ea"/>
                <a:cs typeface="+mn-cs"/>
              </a:rPr>
              <a:t>Dinan</a:t>
            </a:r>
            <a:r>
              <a:rPr lang="en-US" sz="1200" b="0" i="0" u="none" strike="noStrike" kern="1200">
                <a:solidFill>
                  <a:schemeClr val="tx1"/>
                </a:solidFill>
                <a:effectLst/>
                <a:latin typeface="+mn-lt"/>
                <a:ea typeface="+mn-ea"/>
                <a:cs typeface="+mn-cs"/>
              </a:rPr>
              <a:t>, T. G., Clarke, G., &amp; Hyland, N. P. (2015). Breaking down the barriers: the gut microbiome, intestinal permeability and stress-related psychiatric disorders. </a:t>
            </a:r>
            <a:r>
              <a:rPr lang="en-US" sz="1200" b="0" i="1" u="none" strike="noStrike" kern="1200">
                <a:solidFill>
                  <a:schemeClr val="tx1"/>
                </a:solidFill>
                <a:effectLst/>
                <a:latin typeface="+mn-lt"/>
                <a:ea typeface="+mn-ea"/>
                <a:cs typeface="+mn-cs"/>
              </a:rPr>
              <a:t>Frontiers in Cellular Neuroscience</a:t>
            </a:r>
            <a:r>
              <a:rPr lang="en-US" sz="1200" b="0" i="0" u="none" strike="noStrike" kern="1200">
                <a:solidFill>
                  <a:schemeClr val="tx1"/>
                </a:solidFill>
                <a:effectLst/>
                <a:latin typeface="+mn-lt"/>
                <a:ea typeface="+mn-ea"/>
                <a:cs typeface="+mn-cs"/>
              </a:rPr>
              <a:t>, </a:t>
            </a:r>
            <a:r>
              <a:rPr lang="en-US" sz="1200" b="0" i="1" u="none" strike="noStrike" kern="1200">
                <a:solidFill>
                  <a:schemeClr val="tx1"/>
                </a:solidFill>
                <a:effectLst/>
                <a:latin typeface="+mn-lt"/>
                <a:ea typeface="+mn-ea"/>
                <a:cs typeface="+mn-cs"/>
              </a:rPr>
              <a:t>9</a:t>
            </a:r>
            <a:r>
              <a:rPr lang="en-US" sz="1200" b="0" i="0" u="none" strike="noStrike" kern="1200">
                <a:solidFill>
                  <a:schemeClr val="tx1"/>
                </a:solidFill>
                <a:effectLst/>
                <a:latin typeface="+mn-lt"/>
                <a:ea typeface="+mn-ea"/>
                <a:cs typeface="+mn-cs"/>
              </a:rPr>
              <a:t>, 392. http://</a:t>
            </a:r>
            <a:r>
              <a:rPr lang="en-US" sz="1200" b="0" i="0" u="none" strike="noStrike" kern="1200" err="1">
                <a:solidFill>
                  <a:schemeClr val="tx1"/>
                </a:solidFill>
                <a:effectLst/>
                <a:latin typeface="+mn-lt"/>
                <a:ea typeface="+mn-ea"/>
                <a:cs typeface="+mn-cs"/>
              </a:rPr>
              <a:t>doi.org</a:t>
            </a:r>
            <a:r>
              <a:rPr lang="en-US" sz="1200" b="0" i="0" u="none" strike="noStrike" kern="1200">
                <a:solidFill>
                  <a:schemeClr val="tx1"/>
                </a:solidFill>
                <a:effectLst/>
                <a:latin typeface="+mn-lt"/>
                <a:ea typeface="+mn-ea"/>
                <a:cs typeface="+mn-cs"/>
              </a:rPr>
              <a:t>/10.3389/fncel.2015.00392</a:t>
            </a:r>
            <a:endParaRPr lang="en-US" altLang="en-US"/>
          </a:p>
        </p:txBody>
      </p:sp>
      <p:sp>
        <p:nvSpPr>
          <p:cNvPr id="26627" name="Slide Number Placeholder 3">
            <a:extLst>
              <a:ext uri="{FF2B5EF4-FFF2-40B4-BE49-F238E27FC236}">
                <a16:creationId xmlns:a16="http://schemas.microsoft.com/office/drawing/2014/main" id="{FBFD02FB-8E62-A04A-B79E-871A08C79D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1CCD20-AA7A-CF49-8677-6B6C09066989}" type="slidenum">
              <a:rPr lang="en-US" altLang="en-US"/>
              <a:pPr fontAlgn="base">
                <a:spcBef>
                  <a:spcPct val="0"/>
                </a:spcBef>
                <a:spcAft>
                  <a:spcPct val="0"/>
                </a:spcAft>
              </a:pPr>
              <a:t>42</a:t>
            </a:fld>
            <a:endParaRPr lang="en-US" altLang="en-US"/>
          </a:p>
        </p:txBody>
      </p:sp>
    </p:spTree>
    <p:extLst>
      <p:ext uri="{BB962C8B-B14F-4D97-AF65-F5344CB8AC3E}">
        <p14:creationId xmlns:p14="http://schemas.microsoft.com/office/powerpoint/2010/main" val="1643828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70000"/>
              </a:lnSpc>
              <a:buFont typeface="Arial" panose="020B0604020202020204" pitchFamily="34" charset="0"/>
              <a:buNone/>
            </a:pPr>
            <a:endParaRPr lang="en-US" altLang="en-US" sz="1200" dirty="0">
              <a:latin typeface="Raleway" panose="020B0503030101060003" pitchFamily="34" charset="77"/>
            </a:endParaRPr>
          </a:p>
          <a:p>
            <a:endParaRPr lang="en-US" dirty="0"/>
          </a:p>
        </p:txBody>
      </p:sp>
      <p:sp>
        <p:nvSpPr>
          <p:cNvPr id="4" name="Slide Number Placeholder 3"/>
          <p:cNvSpPr>
            <a:spLocks noGrp="1"/>
          </p:cNvSpPr>
          <p:nvPr>
            <p:ph type="sldNum" sz="quarter" idx="10"/>
          </p:nvPr>
        </p:nvSpPr>
        <p:spPr/>
        <p:txBody>
          <a:bodyPr/>
          <a:lstStyle/>
          <a:p>
            <a:pPr>
              <a:defRPr/>
            </a:pPr>
            <a:fld id="{76479A26-46A9-4A47-BB9E-60825E3553A8}" type="slidenum">
              <a:rPr lang="en-US" smtClean="0"/>
              <a:pPr>
                <a:defRPr/>
              </a:pPr>
              <a:t>8</a:t>
            </a:fld>
            <a:endParaRPr lang="en-US"/>
          </a:p>
        </p:txBody>
      </p:sp>
    </p:spTree>
    <p:extLst>
      <p:ext uri="{BB962C8B-B14F-4D97-AF65-F5344CB8AC3E}">
        <p14:creationId xmlns:p14="http://schemas.microsoft.com/office/powerpoint/2010/main" val="351552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721C8765-7C50-B646-8672-326ECE7E8F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9D53BE29-BB84-014E-8A21-A5D58F3C5C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70000"/>
              </a:lnSpc>
              <a:spcBef>
                <a:spcPct val="0"/>
              </a:spcBef>
            </a:pPr>
            <a:endParaRPr lang="en-US" altLang="en-US" sz="1200" b="1" dirty="0">
              <a:latin typeface="Raleway" panose="020B0503030101060003" pitchFamily="34" charset="77"/>
            </a:endParaRPr>
          </a:p>
        </p:txBody>
      </p:sp>
      <p:sp>
        <p:nvSpPr>
          <p:cNvPr id="12291" name="Slide Number Placeholder 3">
            <a:extLst>
              <a:ext uri="{FF2B5EF4-FFF2-40B4-BE49-F238E27FC236}">
                <a16:creationId xmlns:a16="http://schemas.microsoft.com/office/drawing/2014/main" id="{15162515-79FD-2545-97B7-2CB923E313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0B1FD91-D84F-FA45-8293-FF780C25D842}" type="slidenum">
              <a:rPr lang="en-US" altLang="en-US"/>
              <a:pPr fontAlgn="base">
                <a:spcBef>
                  <a:spcPct val="0"/>
                </a:spcBef>
                <a:spcAft>
                  <a:spcPct val="0"/>
                </a:spcAft>
              </a:pPr>
              <a:t>9</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6479A26-46A9-4A47-BB9E-60825E3553A8}" type="slidenum">
              <a:rPr lang="en-US" smtClean="0"/>
              <a:pPr>
                <a:defRPr/>
              </a:pPr>
              <a:t>10</a:t>
            </a:fld>
            <a:endParaRPr lang="en-US"/>
          </a:p>
        </p:txBody>
      </p:sp>
    </p:spTree>
    <p:extLst>
      <p:ext uri="{BB962C8B-B14F-4D97-AF65-F5344CB8AC3E}">
        <p14:creationId xmlns:p14="http://schemas.microsoft.com/office/powerpoint/2010/main" val="2790535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id="{D19C1CFA-C9DE-DE4D-955C-5D5308E57AB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a:extLst>
              <a:ext uri="{FF2B5EF4-FFF2-40B4-BE49-F238E27FC236}">
                <a16:creationId xmlns:a16="http://schemas.microsoft.com/office/drawing/2014/main" id="{DE700579-91A5-084F-8561-E8134394500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14339" name="Slide Number Placeholder 3">
            <a:extLst>
              <a:ext uri="{FF2B5EF4-FFF2-40B4-BE49-F238E27FC236}">
                <a16:creationId xmlns:a16="http://schemas.microsoft.com/office/drawing/2014/main" id="{F7FA62A6-EA86-6147-B665-93C272E93C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6762525-8238-9447-89BD-47C8AE888446}" type="slidenum">
              <a:rPr lang="en-US" altLang="en-US"/>
              <a:pPr fontAlgn="base">
                <a:spcBef>
                  <a:spcPct val="0"/>
                </a:spcBef>
                <a:spcAft>
                  <a:spcPct val="0"/>
                </a:spcAft>
              </a:pPr>
              <a:t>11</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710AB8CC-CF4A-E84A-BA4F-5A22DF2B56D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6A2969E9-D501-A942-89A1-A896D70C3CF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We all have biases – myself included. </a:t>
            </a:r>
            <a:r>
              <a:rPr lang="en-US" altLang="en-US" b="1" dirty="0"/>
              <a:t>Some of these might be implicit biases you aren’t even aware of. These questions can provide a starting point for a self assessment </a:t>
            </a:r>
          </a:p>
          <a:p>
            <a:pPr>
              <a:spcBef>
                <a:spcPct val="0"/>
              </a:spcBef>
            </a:pPr>
            <a:endParaRPr lang="en-US" altLang="en-US" b="1" dirty="0"/>
          </a:p>
          <a:p>
            <a:r>
              <a:rPr lang="en-US" sz="1200" b="0" i="0" kern="1200" dirty="0">
                <a:solidFill>
                  <a:schemeClr val="tx1"/>
                </a:solidFill>
                <a:effectLst/>
                <a:latin typeface="+mn-lt"/>
                <a:ea typeface="+mn-ea"/>
                <a:cs typeface="+mn-cs"/>
              </a:rPr>
              <a:t>Healthcare professionals typically don't view themselves as being biased. Because healthcare professionals are human, they have an unintentional "disconnect" between their desire to provide equal treatment and the way their clinical decision making is influenced by patients' race, ethnicity, socioeconomic status, and other social group membership traits, all of which are tenets of disparity.</a:t>
            </a:r>
          </a:p>
          <a:p>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Managing unconscious bias is difficult due to intrinsic blind spots. These blind spots may be the result of </a:t>
            </a:r>
            <a:r>
              <a:rPr lang="en-US" sz="1200" b="0" i="1" kern="1200" dirty="0">
                <a:solidFill>
                  <a:schemeClr val="tx1"/>
                </a:solidFill>
                <a:effectLst/>
                <a:latin typeface="+mn-lt"/>
                <a:ea typeface="+mn-ea"/>
                <a:cs typeface="+mn-cs"/>
              </a:rPr>
              <a:t>confirmation bias</a:t>
            </a:r>
            <a:r>
              <a:rPr lang="en-US" sz="1200" b="0" i="0" kern="1200" dirty="0">
                <a:solidFill>
                  <a:schemeClr val="tx1"/>
                </a:solidFill>
                <a:effectLst/>
                <a:latin typeface="+mn-lt"/>
                <a:ea typeface="+mn-ea"/>
                <a:cs typeface="+mn-cs"/>
              </a:rPr>
              <a:t>, which causes people to recognize information that reinforces their prior beliefs and disregard information that doesn't reinforce those beliefs. Trying to control this kind of bias requires constant vigilance and commitment to make a difference. When unconscious bias isn't recognized and managed, it may lead to healthcare disparities.</a:t>
            </a:r>
          </a:p>
          <a:p>
            <a:pPr>
              <a:spcBef>
                <a:spcPct val="0"/>
              </a:spcBef>
            </a:pPr>
            <a:endParaRPr lang="en-US" altLang="en-US" b="1" dirty="0"/>
          </a:p>
          <a:p>
            <a:pPr>
              <a:spcBef>
                <a:spcPct val="0"/>
              </a:spcBef>
            </a:pPr>
            <a:endParaRPr lang="en-US" altLang="en-US" b="1" dirty="0"/>
          </a:p>
          <a:p>
            <a:pPr>
              <a:spcBef>
                <a:spcPct val="0"/>
              </a:spcBef>
            </a:pPr>
            <a:endParaRPr lang="en-US" altLang="en-US" b="1" dirty="0"/>
          </a:p>
          <a:p>
            <a:pPr>
              <a:spcBef>
                <a:spcPct val="0"/>
              </a:spcBef>
            </a:pPr>
            <a:endParaRPr lang="en-US" altLang="en-US" dirty="0"/>
          </a:p>
        </p:txBody>
      </p:sp>
      <p:sp>
        <p:nvSpPr>
          <p:cNvPr id="16387" name="Slide Number Placeholder 3">
            <a:extLst>
              <a:ext uri="{FF2B5EF4-FFF2-40B4-BE49-F238E27FC236}">
                <a16:creationId xmlns:a16="http://schemas.microsoft.com/office/drawing/2014/main" id="{C6F72B60-72CD-3742-A49D-816A34EDF38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C5BEC0C-0DBF-3C4B-A4A8-CF7E6CC65EC8}" type="slidenum">
              <a:rPr lang="en-US" altLang="en-US"/>
              <a:pPr fontAlgn="base">
                <a:spcBef>
                  <a:spcPct val="0"/>
                </a:spcBef>
                <a:spcAft>
                  <a:spcPct val="0"/>
                </a:spcAft>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710AB8CC-CF4A-E84A-BA4F-5A22DF2B56D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6A2969E9-D501-A942-89A1-A896D70C3CF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kern="1200" dirty="0">
                <a:solidFill>
                  <a:schemeClr val="tx1"/>
                </a:solidFill>
                <a:effectLst/>
                <a:latin typeface="+mn-lt"/>
                <a:ea typeface="+mn-ea"/>
                <a:cs typeface="+mn-cs"/>
              </a:rPr>
              <a:t>Tapping five strategies</a:t>
            </a:r>
          </a:p>
          <a:p>
            <a:r>
              <a:rPr lang="en-US" sz="1200" b="0" i="0" kern="1200" dirty="0">
                <a:solidFill>
                  <a:schemeClr val="tx1"/>
                </a:solidFill>
                <a:effectLst/>
                <a:latin typeface="+mn-lt"/>
                <a:ea typeface="+mn-ea"/>
                <a:cs typeface="+mn-cs"/>
              </a:rPr>
              <a:t>Knowing that unconscious bias leads to disparity, nurses must try to eliminate it. The following five strategies may help.</a:t>
            </a:r>
          </a:p>
          <a:p>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1. </a:t>
            </a:r>
            <a:r>
              <a:rPr lang="en-US" sz="1200" b="1" i="0" kern="1200" dirty="0">
                <a:solidFill>
                  <a:schemeClr val="tx1"/>
                </a:solidFill>
                <a:effectLst/>
                <a:latin typeface="+mn-lt"/>
                <a:ea typeface="+mn-ea"/>
                <a:cs typeface="+mn-cs"/>
              </a:rPr>
              <a:t>Personal awareness</a:t>
            </a:r>
            <a:r>
              <a:rPr lang="en-US" sz="1200" b="0" i="0" kern="1200" dirty="0">
                <a:solidFill>
                  <a:schemeClr val="tx1"/>
                </a:solidFill>
                <a:effectLst/>
                <a:latin typeface="+mn-lt"/>
                <a:ea typeface="+mn-ea"/>
                <a:cs typeface="+mn-cs"/>
              </a:rPr>
              <a:t>. This is the process of looking inward to recognize beliefs and values that can lead to unconscious bias. Recognition can lead to the development of self-regulatory behaviors to mitigate the influence of bias on patient interactions.</a:t>
            </a:r>
            <a:r>
              <a:rPr lang="en-US" sz="1200" b="0" i="0" u="none" strike="noStrike" kern="1200" dirty="0">
                <a:solidFill>
                  <a:schemeClr val="tx1"/>
                </a:solidFill>
                <a:effectLst/>
                <a:latin typeface="+mn-lt"/>
                <a:ea typeface="+mn-ea"/>
                <a:cs typeface="+mn-cs"/>
                <a:hlinkClick r:id="rId3"/>
              </a:rPr>
              <a:t>3</a:t>
            </a:r>
            <a:r>
              <a:rPr lang="en-US" sz="1200" b="0" i="0" kern="1200" dirty="0">
                <a:solidFill>
                  <a:schemeClr val="tx1"/>
                </a:solidFill>
                <a:effectLst/>
                <a:latin typeface="+mn-lt"/>
                <a:ea typeface="+mn-ea"/>
                <a:cs typeface="+mn-cs"/>
              </a:rPr>
              <a:t> Acquiring personal awareness requires an internal compass that's used to guide daily interactions. This compass can help nurses recognize acceptable and unacceptable attitudes and behaviors and stay on the right path when faced with the continual threat of unconscious bias. It forces nurses to constantly look inward and creates an awareness of how they're perceived by others, laying the foundation for a therapeutic nurse-patient relationship.</a:t>
            </a:r>
          </a:p>
          <a:p>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2. </a:t>
            </a:r>
            <a:r>
              <a:rPr lang="en-US" sz="1200" b="1" i="0" kern="1200" dirty="0">
                <a:solidFill>
                  <a:schemeClr val="tx1"/>
                </a:solidFill>
                <a:effectLst/>
                <a:latin typeface="+mn-lt"/>
                <a:ea typeface="+mn-ea"/>
                <a:cs typeface="+mn-cs"/>
              </a:rPr>
              <a:t>Acknowledgment</a:t>
            </a:r>
            <a:r>
              <a:rPr lang="en-US" sz="1200" b="0" i="0" kern="1200" dirty="0">
                <a:solidFill>
                  <a:schemeClr val="tx1"/>
                </a:solidFill>
                <a:effectLst/>
                <a:latin typeface="+mn-lt"/>
                <a:ea typeface="+mn-ea"/>
                <a:cs typeface="+mn-cs"/>
              </a:rPr>
              <a:t>. Without acknowledgment that a problem exists, no action can be taken to solve the problem. With acknowledgment comes the acceptance of accountability and responsibility to make a difference. Nurses and other healthcare professionals must move to suppress unconscious bias by initiating responses to foster positive behaviors, such as empathy.</a:t>
            </a:r>
          </a:p>
          <a:p>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3. </a:t>
            </a:r>
            <a:r>
              <a:rPr lang="en-US" sz="1200" b="1" i="0" kern="1200" dirty="0">
                <a:solidFill>
                  <a:schemeClr val="tx1"/>
                </a:solidFill>
                <a:effectLst/>
                <a:latin typeface="+mn-lt"/>
                <a:ea typeface="+mn-ea"/>
                <a:cs typeface="+mn-cs"/>
              </a:rPr>
              <a:t>Empathy</a:t>
            </a:r>
            <a:r>
              <a:rPr lang="en-US" sz="1200" b="0" i="0" kern="1200" dirty="0">
                <a:solidFill>
                  <a:schemeClr val="tx1"/>
                </a:solidFill>
                <a:effectLst/>
                <a:latin typeface="+mn-lt"/>
                <a:ea typeface="+mn-ea"/>
                <a:cs typeface="+mn-cs"/>
              </a:rPr>
              <a:t>. Healthcare professionals must be able to empathize with patients and their circumstances to understand what they're feeling. Nurses can develop empathy by making a conscious effort to understand the patient's situation, become fully immersed in the patient's point of view, and get a sense of what it's like to be walking in the patient's shoes.</a:t>
            </a:r>
            <a:r>
              <a:rPr lang="en-US" sz="1200" b="0" i="0" u="none" strike="noStrike" kern="1200" dirty="0">
                <a:solidFill>
                  <a:schemeClr val="tx1"/>
                </a:solidFill>
                <a:effectLst/>
                <a:latin typeface="+mn-lt"/>
                <a:ea typeface="+mn-ea"/>
                <a:cs typeface="+mn-cs"/>
                <a:hlinkClick r:id="rId4"/>
              </a:rPr>
              <a:t>4</a:t>
            </a:r>
            <a:r>
              <a:rPr lang="en-US" sz="1200" b="0" i="0" kern="1200" dirty="0">
                <a:solidFill>
                  <a:schemeClr val="tx1"/>
                </a:solidFill>
                <a:effectLst/>
                <a:latin typeface="+mn-lt"/>
                <a:ea typeface="+mn-ea"/>
                <a:cs typeface="+mn-cs"/>
              </a:rPr>
              <a:t> Most people naturally have a sense of empathy, but some patients and situations can raise a barrier to empathy. For example, caring for patients who participate in risk-taking behaviors that result in adverse health outcomes can make it more difficult for a caregiver to be empathetic. Refusing to acknowledge this emotional necessity can produce negative outcomes during patient interactions and care. To overcome these barriers to empathy, healthcare providers must consciously make an effort to recognize and acknowledge that the barriers exist and deliberately implement a practice that aligns with unbiased patient care.</a:t>
            </a:r>
          </a:p>
          <a:p>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4. </a:t>
            </a:r>
            <a:r>
              <a:rPr lang="en-US" sz="1200" b="1" i="0" kern="1200" dirty="0">
                <a:solidFill>
                  <a:schemeClr val="tx1"/>
                </a:solidFill>
                <a:effectLst/>
                <a:latin typeface="+mn-lt"/>
                <a:ea typeface="+mn-ea"/>
                <a:cs typeface="+mn-cs"/>
              </a:rPr>
              <a:t>Advocacy</a:t>
            </a:r>
            <a:r>
              <a:rPr lang="en-US" sz="1200" b="0" i="0" kern="1200" dirty="0">
                <a:solidFill>
                  <a:schemeClr val="tx1"/>
                </a:solidFill>
                <a:effectLst/>
                <a:latin typeface="+mn-lt"/>
                <a:ea typeface="+mn-ea"/>
                <a:cs typeface="+mn-cs"/>
              </a:rPr>
              <a:t>. Support for patients as they navigate a complex healthcare system is called </a:t>
            </a:r>
            <a:r>
              <a:rPr lang="en-US" sz="1200" b="0" i="1" kern="1200" dirty="0">
                <a:solidFill>
                  <a:schemeClr val="tx1"/>
                </a:solidFill>
                <a:effectLst/>
                <a:latin typeface="+mn-lt"/>
                <a:ea typeface="+mn-ea"/>
                <a:cs typeface="+mn-cs"/>
              </a:rPr>
              <a:t>advocacy</a:t>
            </a:r>
            <a:r>
              <a:rPr lang="en-US" sz="1200" b="0" i="0" kern="1200" dirty="0">
                <a:solidFill>
                  <a:schemeClr val="tx1"/>
                </a:solidFill>
                <a:effectLst/>
                <a:latin typeface="+mn-lt"/>
                <a:ea typeface="+mn-ea"/>
                <a:cs typeface="+mn-cs"/>
              </a:rPr>
              <a:t>. Nurses can be patient advocates by assisting with communication with other members of the healthcare team, identifying best treatment options, and ensuring that a patient's rights aren't overlooked. In the presence of unconscious bias, nurses' advocacy can support patients to receive the individualized care they need. Nurses must advocate for patients with tact, compassion, and professionalism, and communicate and collaborate with other healthcare team members to support the patients' needs. Patients should be able to sense that their nurses intend to do what's best for them to provide safe outcomes.</a:t>
            </a:r>
          </a:p>
          <a:p>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5. </a:t>
            </a:r>
            <a:r>
              <a:rPr lang="en-US" sz="1200" b="1" i="0" kern="1200" dirty="0">
                <a:solidFill>
                  <a:schemeClr val="tx1"/>
                </a:solidFill>
                <a:effectLst/>
                <a:latin typeface="+mn-lt"/>
                <a:ea typeface="+mn-ea"/>
                <a:cs typeface="+mn-cs"/>
              </a:rPr>
              <a:t>Education</a:t>
            </a:r>
            <a:r>
              <a:rPr lang="en-US" sz="1200" b="0" i="0" kern="1200" dirty="0">
                <a:solidFill>
                  <a:schemeClr val="tx1"/>
                </a:solidFill>
                <a:effectLst/>
                <a:latin typeface="+mn-lt"/>
                <a:ea typeface="+mn-ea"/>
                <a:cs typeface="+mn-cs"/>
              </a:rPr>
              <a:t>. Enhanced knowledge is central to raising awareness, recognizing the existence of unconscious bias, and reducing its prevalence. Education can be introduced in formal curricula for healthcare providers and nurses. Another approach is to offer education that focuses on sensitivity and the existence of unconscious bias in healthcare facilities. Nurses can educate others during their daily interactions to raise awareness about the consequences of unconscious bias. Routine staff meetings can provide another forum for education, giving nurses an opportunity to share their experiences and beliefs and to explore options to mitigate this challenge. Educating others about unconscious bias helps create an environment that fosters equal treatment for all patients with an open and accepting approach. Besides strengthening the knowledge base, education creates an atmosphere promoting a strong nurse-patient relationship based on empathy and understanding, ultimately resulting in high-quality and equitable patient care.</a:t>
            </a:r>
          </a:p>
          <a:p>
            <a:endParaRPr lang="en-US" sz="1200" b="0" i="0" kern="1200" dirty="0">
              <a:solidFill>
                <a:schemeClr val="tx1"/>
              </a:solidFill>
              <a:effectLst/>
              <a:latin typeface="+mn-lt"/>
              <a:ea typeface="+mn-ea"/>
              <a:cs typeface="+mn-cs"/>
            </a:endParaRPr>
          </a:p>
          <a:p>
            <a:pPr>
              <a:spcBef>
                <a:spcPct val="0"/>
              </a:spcBef>
            </a:pPr>
            <a:endParaRPr lang="en-US" altLang="en-US" b="1" dirty="0"/>
          </a:p>
          <a:p>
            <a:pPr>
              <a:spcBef>
                <a:spcPct val="0"/>
              </a:spcBef>
            </a:pPr>
            <a:endParaRPr lang="en-US" altLang="en-US" b="1" dirty="0"/>
          </a:p>
          <a:p>
            <a:pPr>
              <a:spcBef>
                <a:spcPct val="0"/>
              </a:spcBef>
            </a:pPr>
            <a:endParaRPr lang="en-US" altLang="en-US" b="1" dirty="0"/>
          </a:p>
          <a:p>
            <a:pPr>
              <a:spcBef>
                <a:spcPct val="0"/>
              </a:spcBef>
            </a:pPr>
            <a:endParaRPr lang="en-US" altLang="en-US" dirty="0"/>
          </a:p>
        </p:txBody>
      </p:sp>
      <p:sp>
        <p:nvSpPr>
          <p:cNvPr id="16387" name="Slide Number Placeholder 3">
            <a:extLst>
              <a:ext uri="{FF2B5EF4-FFF2-40B4-BE49-F238E27FC236}">
                <a16:creationId xmlns:a16="http://schemas.microsoft.com/office/drawing/2014/main" id="{C6F72B60-72CD-3742-A49D-816A34EDF38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C5BEC0C-0DBF-3C4B-A4A8-CF7E6CC65EC8}" type="slidenum">
              <a:rPr lang="en-US" altLang="en-US"/>
              <a:pPr fontAlgn="base">
                <a:spcBef>
                  <a:spcPct val="0"/>
                </a:spcBef>
                <a:spcAft>
                  <a:spcPct val="0"/>
                </a:spcAft>
              </a:pPr>
              <a:t>13</a:t>
            </a:fld>
            <a:endParaRPr lang="en-US" altLang="en-US"/>
          </a:p>
        </p:txBody>
      </p:sp>
    </p:spTree>
    <p:extLst>
      <p:ext uri="{BB962C8B-B14F-4D97-AF65-F5344CB8AC3E}">
        <p14:creationId xmlns:p14="http://schemas.microsoft.com/office/powerpoint/2010/main" val="1305563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1EA08-8D04-AD48-ABE8-8F95E09D6D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8223BA-8E24-F640-A0F1-44783C390D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CBC22E-84AF-8B48-90E0-7E69FC2FCFE3}"/>
              </a:ext>
            </a:extLst>
          </p:cNvPr>
          <p:cNvSpPr>
            <a:spLocks noGrp="1"/>
          </p:cNvSpPr>
          <p:nvPr>
            <p:ph type="dt" sz="half" idx="10"/>
          </p:nvPr>
        </p:nvSpPr>
        <p:spPr/>
        <p:txBody>
          <a:bodyPr/>
          <a:lstStyle>
            <a:lvl1pPr>
              <a:defRPr/>
            </a:lvl1pPr>
          </a:lstStyle>
          <a:p>
            <a:pPr>
              <a:defRPr/>
            </a:pPr>
            <a:fld id="{7DC4E562-4AC8-E14E-B384-3A20DF90D7D9}" type="datetime1">
              <a:rPr lang="en-US" smtClean="0"/>
              <a:t>6/21/2021</a:t>
            </a:fld>
            <a:endParaRPr lang="en-US"/>
          </a:p>
        </p:txBody>
      </p:sp>
      <p:sp>
        <p:nvSpPr>
          <p:cNvPr id="5" name="Footer Placeholder 4">
            <a:extLst>
              <a:ext uri="{FF2B5EF4-FFF2-40B4-BE49-F238E27FC236}">
                <a16:creationId xmlns:a16="http://schemas.microsoft.com/office/drawing/2014/main" id="{D5F6DF95-EA6E-0443-8B4C-00FFA551D6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5B76652-749B-5249-A796-74681F891689}"/>
              </a:ext>
            </a:extLst>
          </p:cNvPr>
          <p:cNvSpPr>
            <a:spLocks noGrp="1"/>
          </p:cNvSpPr>
          <p:nvPr>
            <p:ph type="sldNum" sz="quarter" idx="12"/>
          </p:nvPr>
        </p:nvSpPr>
        <p:spPr/>
        <p:txBody>
          <a:bodyPr/>
          <a:lstStyle>
            <a:lvl1pPr>
              <a:defRPr/>
            </a:lvl1pPr>
          </a:lstStyle>
          <a:p>
            <a:pPr>
              <a:defRPr/>
            </a:pPr>
            <a:fld id="{53880416-FA65-CA44-87DD-4DABDB83195F}" type="slidenum">
              <a:rPr lang="en-US"/>
              <a:pPr>
                <a:defRPr/>
              </a:pPr>
              <a:t>‹#›</a:t>
            </a:fld>
            <a:endParaRPr lang="en-US"/>
          </a:p>
        </p:txBody>
      </p:sp>
    </p:spTree>
    <p:extLst>
      <p:ext uri="{BB962C8B-B14F-4D97-AF65-F5344CB8AC3E}">
        <p14:creationId xmlns:p14="http://schemas.microsoft.com/office/powerpoint/2010/main" val="357732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91D85-F981-2D49-8312-2DE9A3BF41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13C54C-D5BD-174F-B249-9F29AEBA73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5E0A0-87B9-3C4D-A883-6E5B2A8FD4EF}"/>
              </a:ext>
            </a:extLst>
          </p:cNvPr>
          <p:cNvSpPr>
            <a:spLocks noGrp="1"/>
          </p:cNvSpPr>
          <p:nvPr>
            <p:ph type="dt" sz="half" idx="10"/>
          </p:nvPr>
        </p:nvSpPr>
        <p:spPr/>
        <p:txBody>
          <a:bodyPr/>
          <a:lstStyle>
            <a:lvl1pPr>
              <a:defRPr/>
            </a:lvl1pPr>
          </a:lstStyle>
          <a:p>
            <a:pPr>
              <a:defRPr/>
            </a:pPr>
            <a:fld id="{EA8C45D0-D7D7-0E4C-B753-357E1F2B22D4}" type="datetime1">
              <a:rPr lang="en-US" smtClean="0"/>
              <a:t>6/21/2021</a:t>
            </a:fld>
            <a:endParaRPr lang="en-US"/>
          </a:p>
        </p:txBody>
      </p:sp>
      <p:sp>
        <p:nvSpPr>
          <p:cNvPr id="5" name="Footer Placeholder 4">
            <a:extLst>
              <a:ext uri="{FF2B5EF4-FFF2-40B4-BE49-F238E27FC236}">
                <a16:creationId xmlns:a16="http://schemas.microsoft.com/office/drawing/2014/main" id="{F0A427FF-45C7-6B46-9E0D-7D9B7B544B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C63BCFC-D201-0447-8134-AEB64529C4EB}"/>
              </a:ext>
            </a:extLst>
          </p:cNvPr>
          <p:cNvSpPr>
            <a:spLocks noGrp="1"/>
          </p:cNvSpPr>
          <p:nvPr>
            <p:ph type="sldNum" sz="quarter" idx="12"/>
          </p:nvPr>
        </p:nvSpPr>
        <p:spPr/>
        <p:txBody>
          <a:bodyPr/>
          <a:lstStyle>
            <a:lvl1pPr>
              <a:defRPr/>
            </a:lvl1pPr>
          </a:lstStyle>
          <a:p>
            <a:pPr>
              <a:defRPr/>
            </a:pPr>
            <a:fld id="{DB0253A6-54CF-3948-9C46-6F9E37D32356}" type="slidenum">
              <a:rPr lang="en-US"/>
              <a:pPr>
                <a:defRPr/>
              </a:pPr>
              <a:t>‹#›</a:t>
            </a:fld>
            <a:endParaRPr lang="en-US"/>
          </a:p>
        </p:txBody>
      </p:sp>
    </p:spTree>
    <p:extLst>
      <p:ext uri="{BB962C8B-B14F-4D97-AF65-F5344CB8AC3E}">
        <p14:creationId xmlns:p14="http://schemas.microsoft.com/office/powerpoint/2010/main" val="32747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C1651A-7622-7046-99BE-23E624F785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010393-B548-EF44-A061-24C50594B0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9CDCE-3375-4945-B206-4614D860B446}"/>
              </a:ext>
            </a:extLst>
          </p:cNvPr>
          <p:cNvSpPr>
            <a:spLocks noGrp="1"/>
          </p:cNvSpPr>
          <p:nvPr>
            <p:ph type="dt" sz="half" idx="10"/>
          </p:nvPr>
        </p:nvSpPr>
        <p:spPr/>
        <p:txBody>
          <a:bodyPr/>
          <a:lstStyle>
            <a:lvl1pPr>
              <a:defRPr/>
            </a:lvl1pPr>
          </a:lstStyle>
          <a:p>
            <a:pPr>
              <a:defRPr/>
            </a:pPr>
            <a:fld id="{6ACDAA0C-BFAB-AA4A-939D-8B4AC50FD9ED}" type="datetime1">
              <a:rPr lang="en-US" smtClean="0"/>
              <a:t>6/21/2021</a:t>
            </a:fld>
            <a:endParaRPr lang="en-US"/>
          </a:p>
        </p:txBody>
      </p:sp>
      <p:sp>
        <p:nvSpPr>
          <p:cNvPr id="5" name="Footer Placeholder 4">
            <a:extLst>
              <a:ext uri="{FF2B5EF4-FFF2-40B4-BE49-F238E27FC236}">
                <a16:creationId xmlns:a16="http://schemas.microsoft.com/office/drawing/2014/main" id="{A6F5E77C-9745-CB44-9862-31644E59B0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ACDE09A-5319-0F40-87A5-32E990E7636C}"/>
              </a:ext>
            </a:extLst>
          </p:cNvPr>
          <p:cNvSpPr>
            <a:spLocks noGrp="1"/>
          </p:cNvSpPr>
          <p:nvPr>
            <p:ph type="sldNum" sz="quarter" idx="12"/>
          </p:nvPr>
        </p:nvSpPr>
        <p:spPr/>
        <p:txBody>
          <a:bodyPr/>
          <a:lstStyle>
            <a:lvl1pPr>
              <a:defRPr/>
            </a:lvl1pPr>
          </a:lstStyle>
          <a:p>
            <a:pPr>
              <a:defRPr/>
            </a:pPr>
            <a:fld id="{76652DDC-B5FC-1444-AAB0-0B133FE82D69}" type="slidenum">
              <a:rPr lang="en-US"/>
              <a:pPr>
                <a:defRPr/>
              </a:pPr>
              <a:t>‹#›</a:t>
            </a:fld>
            <a:endParaRPr lang="en-US"/>
          </a:p>
        </p:txBody>
      </p:sp>
    </p:spTree>
    <p:extLst>
      <p:ext uri="{BB962C8B-B14F-4D97-AF65-F5344CB8AC3E}">
        <p14:creationId xmlns:p14="http://schemas.microsoft.com/office/powerpoint/2010/main" val="417430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497C2-D9CF-274B-8D45-5272660788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9C3A82-8E70-9844-878F-6EC890D739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5141F9-2673-7B4C-BBE3-CEF133539129}"/>
              </a:ext>
            </a:extLst>
          </p:cNvPr>
          <p:cNvSpPr>
            <a:spLocks noGrp="1"/>
          </p:cNvSpPr>
          <p:nvPr>
            <p:ph type="dt" sz="half" idx="10"/>
          </p:nvPr>
        </p:nvSpPr>
        <p:spPr/>
        <p:txBody>
          <a:bodyPr/>
          <a:lstStyle>
            <a:lvl1pPr>
              <a:defRPr/>
            </a:lvl1pPr>
          </a:lstStyle>
          <a:p>
            <a:pPr>
              <a:defRPr/>
            </a:pPr>
            <a:fld id="{0903D6E4-D4B6-9346-A170-B4BDAB90B9A1}" type="datetime1">
              <a:rPr lang="en-US" smtClean="0"/>
              <a:t>6/21/2021</a:t>
            </a:fld>
            <a:endParaRPr lang="en-US"/>
          </a:p>
        </p:txBody>
      </p:sp>
      <p:sp>
        <p:nvSpPr>
          <p:cNvPr id="5" name="Footer Placeholder 4">
            <a:extLst>
              <a:ext uri="{FF2B5EF4-FFF2-40B4-BE49-F238E27FC236}">
                <a16:creationId xmlns:a16="http://schemas.microsoft.com/office/drawing/2014/main" id="{AE288BD3-EE51-7140-B50F-8725441689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10A02FA-A5F8-1246-8566-5DCE0DF355B2}"/>
              </a:ext>
            </a:extLst>
          </p:cNvPr>
          <p:cNvSpPr>
            <a:spLocks noGrp="1"/>
          </p:cNvSpPr>
          <p:nvPr>
            <p:ph type="sldNum" sz="quarter" idx="12"/>
          </p:nvPr>
        </p:nvSpPr>
        <p:spPr/>
        <p:txBody>
          <a:bodyPr/>
          <a:lstStyle>
            <a:lvl1pPr>
              <a:defRPr/>
            </a:lvl1pPr>
          </a:lstStyle>
          <a:p>
            <a:pPr>
              <a:defRPr/>
            </a:pPr>
            <a:fld id="{4979691B-4C0C-9F44-94CF-5D8AD27E018E}" type="slidenum">
              <a:rPr lang="en-US"/>
              <a:pPr>
                <a:defRPr/>
              </a:pPr>
              <a:t>‹#›</a:t>
            </a:fld>
            <a:endParaRPr lang="en-US"/>
          </a:p>
        </p:txBody>
      </p:sp>
    </p:spTree>
    <p:extLst>
      <p:ext uri="{BB962C8B-B14F-4D97-AF65-F5344CB8AC3E}">
        <p14:creationId xmlns:p14="http://schemas.microsoft.com/office/powerpoint/2010/main" val="128081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C9DF-569F-CC4B-BA41-59569EDDF6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36CA1F-62D5-114D-86F3-E06BD128DF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D2CD1EE-DCFC-7648-9915-7240FEE1A644}"/>
              </a:ext>
            </a:extLst>
          </p:cNvPr>
          <p:cNvSpPr>
            <a:spLocks noGrp="1"/>
          </p:cNvSpPr>
          <p:nvPr>
            <p:ph type="dt" sz="half" idx="10"/>
          </p:nvPr>
        </p:nvSpPr>
        <p:spPr/>
        <p:txBody>
          <a:bodyPr/>
          <a:lstStyle>
            <a:lvl1pPr>
              <a:defRPr/>
            </a:lvl1pPr>
          </a:lstStyle>
          <a:p>
            <a:pPr>
              <a:defRPr/>
            </a:pPr>
            <a:fld id="{1D68A7C8-B27F-2C4D-B0A5-8F440FFC3FD8}" type="datetime1">
              <a:rPr lang="en-US" smtClean="0"/>
              <a:t>6/21/2021</a:t>
            </a:fld>
            <a:endParaRPr lang="en-US"/>
          </a:p>
        </p:txBody>
      </p:sp>
      <p:sp>
        <p:nvSpPr>
          <p:cNvPr id="5" name="Footer Placeholder 4">
            <a:extLst>
              <a:ext uri="{FF2B5EF4-FFF2-40B4-BE49-F238E27FC236}">
                <a16:creationId xmlns:a16="http://schemas.microsoft.com/office/drawing/2014/main" id="{06330754-AA2E-2B49-A1B2-78A0985363E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4830220-3E2D-DF47-8CEB-64625F40A31B}"/>
              </a:ext>
            </a:extLst>
          </p:cNvPr>
          <p:cNvSpPr>
            <a:spLocks noGrp="1"/>
          </p:cNvSpPr>
          <p:nvPr>
            <p:ph type="sldNum" sz="quarter" idx="12"/>
          </p:nvPr>
        </p:nvSpPr>
        <p:spPr/>
        <p:txBody>
          <a:bodyPr/>
          <a:lstStyle>
            <a:lvl1pPr>
              <a:defRPr/>
            </a:lvl1pPr>
          </a:lstStyle>
          <a:p>
            <a:pPr>
              <a:defRPr/>
            </a:pPr>
            <a:fld id="{697BC541-46B3-3640-8A88-8E7B9E1A253A}" type="slidenum">
              <a:rPr lang="en-US"/>
              <a:pPr>
                <a:defRPr/>
              </a:pPr>
              <a:t>‹#›</a:t>
            </a:fld>
            <a:endParaRPr lang="en-US"/>
          </a:p>
        </p:txBody>
      </p:sp>
    </p:spTree>
    <p:extLst>
      <p:ext uri="{BB962C8B-B14F-4D97-AF65-F5344CB8AC3E}">
        <p14:creationId xmlns:p14="http://schemas.microsoft.com/office/powerpoint/2010/main" val="204980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6FE3C-E062-8143-A2B7-B8178D6408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75B612-F43C-6D4A-ABE2-1EA61DF58A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266130-6ED4-A94F-91D9-BA94AAD0E1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F5CE8ED-884D-8440-90E6-44B87C53D81C}"/>
              </a:ext>
            </a:extLst>
          </p:cNvPr>
          <p:cNvSpPr>
            <a:spLocks noGrp="1"/>
          </p:cNvSpPr>
          <p:nvPr>
            <p:ph type="dt" sz="half" idx="10"/>
          </p:nvPr>
        </p:nvSpPr>
        <p:spPr/>
        <p:txBody>
          <a:bodyPr/>
          <a:lstStyle>
            <a:lvl1pPr>
              <a:defRPr/>
            </a:lvl1pPr>
          </a:lstStyle>
          <a:p>
            <a:pPr>
              <a:defRPr/>
            </a:pPr>
            <a:fld id="{8CB50221-640F-2546-81B4-19B120F13BB6}" type="datetime1">
              <a:rPr lang="en-US" smtClean="0"/>
              <a:t>6/21/2021</a:t>
            </a:fld>
            <a:endParaRPr lang="en-US"/>
          </a:p>
        </p:txBody>
      </p:sp>
      <p:sp>
        <p:nvSpPr>
          <p:cNvPr id="6" name="Footer Placeholder 4">
            <a:extLst>
              <a:ext uri="{FF2B5EF4-FFF2-40B4-BE49-F238E27FC236}">
                <a16:creationId xmlns:a16="http://schemas.microsoft.com/office/drawing/2014/main" id="{BAA6EC84-3EE5-DB44-B781-269424CC1D3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7DE1017-8D74-EE48-A93C-7B5F9F73D38D}"/>
              </a:ext>
            </a:extLst>
          </p:cNvPr>
          <p:cNvSpPr>
            <a:spLocks noGrp="1"/>
          </p:cNvSpPr>
          <p:nvPr>
            <p:ph type="sldNum" sz="quarter" idx="12"/>
          </p:nvPr>
        </p:nvSpPr>
        <p:spPr/>
        <p:txBody>
          <a:bodyPr/>
          <a:lstStyle>
            <a:lvl1pPr>
              <a:defRPr/>
            </a:lvl1pPr>
          </a:lstStyle>
          <a:p>
            <a:pPr>
              <a:defRPr/>
            </a:pPr>
            <a:fld id="{ED8E5BB1-8EEF-4246-BE5E-FFA6B9227ED2}" type="slidenum">
              <a:rPr lang="en-US"/>
              <a:pPr>
                <a:defRPr/>
              </a:pPr>
              <a:t>‹#›</a:t>
            </a:fld>
            <a:endParaRPr lang="en-US"/>
          </a:p>
        </p:txBody>
      </p:sp>
    </p:spTree>
    <p:extLst>
      <p:ext uri="{BB962C8B-B14F-4D97-AF65-F5344CB8AC3E}">
        <p14:creationId xmlns:p14="http://schemas.microsoft.com/office/powerpoint/2010/main" val="197187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4C70-92CD-3548-893D-F4DEE0636B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DA52B5-B7D4-D748-B156-5B0C079B90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E27015-702D-F04F-9ED6-AAB91BFD53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0B8673-7E19-F74F-9518-740CCB5626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AC03C8-3CF7-4D4A-A7BB-1F287A22B1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7A056C5-EC8E-8741-804D-FAA8ADB8D15B}"/>
              </a:ext>
            </a:extLst>
          </p:cNvPr>
          <p:cNvSpPr>
            <a:spLocks noGrp="1"/>
          </p:cNvSpPr>
          <p:nvPr>
            <p:ph type="dt" sz="half" idx="10"/>
          </p:nvPr>
        </p:nvSpPr>
        <p:spPr/>
        <p:txBody>
          <a:bodyPr/>
          <a:lstStyle>
            <a:lvl1pPr>
              <a:defRPr/>
            </a:lvl1pPr>
          </a:lstStyle>
          <a:p>
            <a:pPr>
              <a:defRPr/>
            </a:pPr>
            <a:fld id="{B802AEDF-AEEA-4045-A39B-03799F9066E2}" type="datetime1">
              <a:rPr lang="en-US" smtClean="0"/>
              <a:t>6/21/2021</a:t>
            </a:fld>
            <a:endParaRPr lang="en-US"/>
          </a:p>
        </p:txBody>
      </p:sp>
      <p:sp>
        <p:nvSpPr>
          <p:cNvPr id="8" name="Footer Placeholder 4">
            <a:extLst>
              <a:ext uri="{FF2B5EF4-FFF2-40B4-BE49-F238E27FC236}">
                <a16:creationId xmlns:a16="http://schemas.microsoft.com/office/drawing/2014/main" id="{03ABDFC9-D62E-3F45-92C7-981D7F3E0BF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3571A9C-9448-A34C-AF0B-C0E227570971}"/>
              </a:ext>
            </a:extLst>
          </p:cNvPr>
          <p:cNvSpPr>
            <a:spLocks noGrp="1"/>
          </p:cNvSpPr>
          <p:nvPr>
            <p:ph type="sldNum" sz="quarter" idx="12"/>
          </p:nvPr>
        </p:nvSpPr>
        <p:spPr/>
        <p:txBody>
          <a:bodyPr/>
          <a:lstStyle>
            <a:lvl1pPr>
              <a:defRPr/>
            </a:lvl1pPr>
          </a:lstStyle>
          <a:p>
            <a:pPr>
              <a:defRPr/>
            </a:pPr>
            <a:fld id="{3AAB1A41-6F62-CF4A-AC04-A19E358D2D51}" type="slidenum">
              <a:rPr lang="en-US"/>
              <a:pPr>
                <a:defRPr/>
              </a:pPr>
              <a:t>‹#›</a:t>
            </a:fld>
            <a:endParaRPr lang="en-US"/>
          </a:p>
        </p:txBody>
      </p:sp>
    </p:spTree>
    <p:extLst>
      <p:ext uri="{BB962C8B-B14F-4D97-AF65-F5344CB8AC3E}">
        <p14:creationId xmlns:p14="http://schemas.microsoft.com/office/powerpoint/2010/main" val="729592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0695-D9CD-6E4C-BE56-06B9855E0C47}"/>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66ABABD-C5FB-B446-AEEE-0AEB7B7289E3}"/>
              </a:ext>
            </a:extLst>
          </p:cNvPr>
          <p:cNvSpPr>
            <a:spLocks noGrp="1"/>
          </p:cNvSpPr>
          <p:nvPr>
            <p:ph type="dt" sz="half" idx="10"/>
          </p:nvPr>
        </p:nvSpPr>
        <p:spPr/>
        <p:txBody>
          <a:bodyPr/>
          <a:lstStyle>
            <a:lvl1pPr>
              <a:defRPr/>
            </a:lvl1pPr>
          </a:lstStyle>
          <a:p>
            <a:pPr>
              <a:defRPr/>
            </a:pPr>
            <a:fld id="{7B9A63C4-F2C4-5149-B942-84E5B2C2184F}" type="datetime1">
              <a:rPr lang="en-US" smtClean="0"/>
              <a:t>6/21/2021</a:t>
            </a:fld>
            <a:endParaRPr lang="en-US"/>
          </a:p>
        </p:txBody>
      </p:sp>
      <p:sp>
        <p:nvSpPr>
          <p:cNvPr id="4" name="Footer Placeholder 4">
            <a:extLst>
              <a:ext uri="{FF2B5EF4-FFF2-40B4-BE49-F238E27FC236}">
                <a16:creationId xmlns:a16="http://schemas.microsoft.com/office/drawing/2014/main" id="{FD5FD81C-F9C0-6843-9A1A-A955A23D5CB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E06A5B4-11AA-8B40-88EC-76B88A69B4BA}"/>
              </a:ext>
            </a:extLst>
          </p:cNvPr>
          <p:cNvSpPr>
            <a:spLocks noGrp="1"/>
          </p:cNvSpPr>
          <p:nvPr>
            <p:ph type="sldNum" sz="quarter" idx="12"/>
          </p:nvPr>
        </p:nvSpPr>
        <p:spPr/>
        <p:txBody>
          <a:bodyPr/>
          <a:lstStyle>
            <a:lvl1pPr>
              <a:defRPr/>
            </a:lvl1pPr>
          </a:lstStyle>
          <a:p>
            <a:pPr>
              <a:defRPr/>
            </a:pPr>
            <a:fld id="{F8AE4596-4229-C84C-A5E7-29A1D0D9E33B}" type="slidenum">
              <a:rPr lang="en-US"/>
              <a:pPr>
                <a:defRPr/>
              </a:pPr>
              <a:t>‹#›</a:t>
            </a:fld>
            <a:endParaRPr lang="en-US"/>
          </a:p>
        </p:txBody>
      </p:sp>
    </p:spTree>
    <p:extLst>
      <p:ext uri="{BB962C8B-B14F-4D97-AF65-F5344CB8AC3E}">
        <p14:creationId xmlns:p14="http://schemas.microsoft.com/office/powerpoint/2010/main" val="260086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F853FD4-DA3C-754B-9060-533DA505D299}"/>
              </a:ext>
            </a:extLst>
          </p:cNvPr>
          <p:cNvSpPr>
            <a:spLocks noGrp="1"/>
          </p:cNvSpPr>
          <p:nvPr>
            <p:ph type="dt" sz="half" idx="10"/>
          </p:nvPr>
        </p:nvSpPr>
        <p:spPr/>
        <p:txBody>
          <a:bodyPr/>
          <a:lstStyle>
            <a:lvl1pPr>
              <a:defRPr/>
            </a:lvl1pPr>
          </a:lstStyle>
          <a:p>
            <a:pPr>
              <a:defRPr/>
            </a:pPr>
            <a:fld id="{41BF1D9E-618E-894C-AEF5-34CA0A94CAA9}" type="datetime1">
              <a:rPr lang="en-US" smtClean="0"/>
              <a:t>6/21/2021</a:t>
            </a:fld>
            <a:endParaRPr lang="en-US"/>
          </a:p>
        </p:txBody>
      </p:sp>
      <p:sp>
        <p:nvSpPr>
          <p:cNvPr id="3" name="Footer Placeholder 4">
            <a:extLst>
              <a:ext uri="{FF2B5EF4-FFF2-40B4-BE49-F238E27FC236}">
                <a16:creationId xmlns:a16="http://schemas.microsoft.com/office/drawing/2014/main" id="{17245502-764D-4248-B360-09D2B24AD1C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7871F3C-2A25-7D41-8713-3AAFB0D84B62}"/>
              </a:ext>
            </a:extLst>
          </p:cNvPr>
          <p:cNvSpPr>
            <a:spLocks noGrp="1"/>
          </p:cNvSpPr>
          <p:nvPr>
            <p:ph type="sldNum" sz="quarter" idx="12"/>
          </p:nvPr>
        </p:nvSpPr>
        <p:spPr/>
        <p:txBody>
          <a:bodyPr/>
          <a:lstStyle>
            <a:lvl1pPr>
              <a:defRPr/>
            </a:lvl1pPr>
          </a:lstStyle>
          <a:p>
            <a:pPr>
              <a:defRPr/>
            </a:pPr>
            <a:fld id="{CB63E39B-1C63-CA47-8D29-CB7986F554D8}" type="slidenum">
              <a:rPr lang="en-US"/>
              <a:pPr>
                <a:defRPr/>
              </a:pPr>
              <a:t>‹#›</a:t>
            </a:fld>
            <a:endParaRPr lang="en-US"/>
          </a:p>
        </p:txBody>
      </p:sp>
    </p:spTree>
    <p:extLst>
      <p:ext uri="{BB962C8B-B14F-4D97-AF65-F5344CB8AC3E}">
        <p14:creationId xmlns:p14="http://schemas.microsoft.com/office/powerpoint/2010/main" val="2755889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9D894-C1E5-6D4F-98F1-93E372E6BA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95EAB5-85B0-054E-8C9C-82A6C27748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409FD9-7A6E-5445-8145-06C92E691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FF76B91D-F14D-5845-83B2-D8445DCD255D}"/>
              </a:ext>
            </a:extLst>
          </p:cNvPr>
          <p:cNvSpPr>
            <a:spLocks noGrp="1"/>
          </p:cNvSpPr>
          <p:nvPr>
            <p:ph type="dt" sz="half" idx="10"/>
          </p:nvPr>
        </p:nvSpPr>
        <p:spPr/>
        <p:txBody>
          <a:bodyPr/>
          <a:lstStyle>
            <a:lvl1pPr>
              <a:defRPr/>
            </a:lvl1pPr>
          </a:lstStyle>
          <a:p>
            <a:pPr>
              <a:defRPr/>
            </a:pPr>
            <a:fld id="{9EE76636-52A0-B04B-BD99-5A9E9C9D83FF}" type="datetime1">
              <a:rPr lang="en-US" smtClean="0"/>
              <a:t>6/21/2021</a:t>
            </a:fld>
            <a:endParaRPr lang="en-US"/>
          </a:p>
        </p:txBody>
      </p:sp>
      <p:sp>
        <p:nvSpPr>
          <p:cNvPr id="6" name="Footer Placeholder 4">
            <a:extLst>
              <a:ext uri="{FF2B5EF4-FFF2-40B4-BE49-F238E27FC236}">
                <a16:creationId xmlns:a16="http://schemas.microsoft.com/office/drawing/2014/main" id="{0CECDCD0-76F8-6E4D-856D-7F3712E38C5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D315E32-7ECE-9549-9321-A41739597210}"/>
              </a:ext>
            </a:extLst>
          </p:cNvPr>
          <p:cNvSpPr>
            <a:spLocks noGrp="1"/>
          </p:cNvSpPr>
          <p:nvPr>
            <p:ph type="sldNum" sz="quarter" idx="12"/>
          </p:nvPr>
        </p:nvSpPr>
        <p:spPr/>
        <p:txBody>
          <a:bodyPr/>
          <a:lstStyle>
            <a:lvl1pPr>
              <a:defRPr/>
            </a:lvl1pPr>
          </a:lstStyle>
          <a:p>
            <a:pPr>
              <a:defRPr/>
            </a:pPr>
            <a:fld id="{A737ACC4-0AE8-5148-9CA4-9FE7A59AB5F6}" type="slidenum">
              <a:rPr lang="en-US"/>
              <a:pPr>
                <a:defRPr/>
              </a:pPr>
              <a:t>‹#›</a:t>
            </a:fld>
            <a:endParaRPr lang="en-US"/>
          </a:p>
        </p:txBody>
      </p:sp>
    </p:spTree>
    <p:extLst>
      <p:ext uri="{BB962C8B-B14F-4D97-AF65-F5344CB8AC3E}">
        <p14:creationId xmlns:p14="http://schemas.microsoft.com/office/powerpoint/2010/main" val="370630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E87A8-40D8-A64E-AAC6-F6D6278582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6DC9F5-4AFF-9440-8E82-D3F46DEBB022}"/>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B3FAF6F7-4FFF-974E-84F7-0929D64737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754DC9A8-2346-7A41-9C67-47CD925E82B2}"/>
              </a:ext>
            </a:extLst>
          </p:cNvPr>
          <p:cNvSpPr>
            <a:spLocks noGrp="1"/>
          </p:cNvSpPr>
          <p:nvPr>
            <p:ph type="dt" sz="half" idx="10"/>
          </p:nvPr>
        </p:nvSpPr>
        <p:spPr/>
        <p:txBody>
          <a:bodyPr/>
          <a:lstStyle>
            <a:lvl1pPr>
              <a:defRPr/>
            </a:lvl1pPr>
          </a:lstStyle>
          <a:p>
            <a:pPr>
              <a:defRPr/>
            </a:pPr>
            <a:fld id="{DC2221B8-9B06-234E-B5F0-9D9A721E6445}" type="datetime1">
              <a:rPr lang="en-US" smtClean="0"/>
              <a:t>6/21/2021</a:t>
            </a:fld>
            <a:endParaRPr lang="en-US"/>
          </a:p>
        </p:txBody>
      </p:sp>
      <p:sp>
        <p:nvSpPr>
          <p:cNvPr id="6" name="Footer Placeholder 4">
            <a:extLst>
              <a:ext uri="{FF2B5EF4-FFF2-40B4-BE49-F238E27FC236}">
                <a16:creationId xmlns:a16="http://schemas.microsoft.com/office/drawing/2014/main" id="{211C204A-B06B-2944-8974-8B6EB65944D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37A0C5E-1953-8048-9E91-D8036D08495D}"/>
              </a:ext>
            </a:extLst>
          </p:cNvPr>
          <p:cNvSpPr>
            <a:spLocks noGrp="1"/>
          </p:cNvSpPr>
          <p:nvPr>
            <p:ph type="sldNum" sz="quarter" idx="12"/>
          </p:nvPr>
        </p:nvSpPr>
        <p:spPr/>
        <p:txBody>
          <a:bodyPr/>
          <a:lstStyle>
            <a:lvl1pPr>
              <a:defRPr/>
            </a:lvl1pPr>
          </a:lstStyle>
          <a:p>
            <a:pPr>
              <a:defRPr/>
            </a:pPr>
            <a:fld id="{45931217-FEB7-074F-A9C7-13AD5EAD4195}" type="slidenum">
              <a:rPr lang="en-US"/>
              <a:pPr>
                <a:defRPr/>
              </a:pPr>
              <a:t>‹#›</a:t>
            </a:fld>
            <a:endParaRPr lang="en-US"/>
          </a:p>
        </p:txBody>
      </p:sp>
    </p:spTree>
    <p:extLst>
      <p:ext uri="{BB962C8B-B14F-4D97-AF65-F5344CB8AC3E}">
        <p14:creationId xmlns:p14="http://schemas.microsoft.com/office/powerpoint/2010/main" val="425322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A0F2D86-57B1-4B16-9BE5-D7CDC3FBA151}"/>
              </a:ext>
            </a:extLst>
          </p:cNvPr>
          <p:cNvGraphicFramePr>
            <a:graphicFrameLocks noChangeAspect="1"/>
          </p:cNvGraphicFramePr>
          <p:nvPr userDrawn="1">
            <p:custDataLst>
              <p:tags r:id="rId13"/>
            </p:custDataLst>
            <p:extLst>
              <p:ext uri="{D42A27DB-BD31-4B8C-83A1-F6EECF244321}">
                <p14:modId xmlns:p14="http://schemas.microsoft.com/office/powerpoint/2010/main" val="38999785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278" imgH="278" progId="TCLayout.ActiveDocument.1">
                  <p:embed/>
                </p:oleObj>
              </mc:Choice>
              <mc:Fallback>
                <p:oleObj name="think-cell Slide" r:id="rId14" imgW="278" imgH="278"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026" name="Title Placeholder 1">
            <a:extLst>
              <a:ext uri="{FF2B5EF4-FFF2-40B4-BE49-F238E27FC236}">
                <a16:creationId xmlns:a16="http://schemas.microsoft.com/office/drawing/2014/main" id="{C2CFA858-1B4A-3441-B05C-24CB8541CE0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46738FB-6C29-DD48-85AE-416D51B2A78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0D44A0D-5051-F945-8520-1AC92E82D3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FE60879-A64B-6B48-B396-2868FAA03577}" type="datetime1">
              <a:rPr lang="en-US" smtClean="0"/>
              <a:t>6/21/2021</a:t>
            </a:fld>
            <a:endParaRPr lang="en-US"/>
          </a:p>
        </p:txBody>
      </p:sp>
      <p:sp>
        <p:nvSpPr>
          <p:cNvPr id="5" name="Footer Placeholder 4">
            <a:extLst>
              <a:ext uri="{FF2B5EF4-FFF2-40B4-BE49-F238E27FC236}">
                <a16:creationId xmlns:a16="http://schemas.microsoft.com/office/drawing/2014/main" id="{D4DEE0F8-1585-7C48-B93D-C6814CEE30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7B21D71D-F720-C347-8396-77C6D3A150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02DB9674-46A8-1448-AE05-ED7E988B0E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notesSlide" Target="../notesSlides/notesSlide9.xml"/><Relationship Id="rId7" Type="http://schemas.openxmlformats.org/officeDocument/2006/relationships/diagramData" Target="../diagrams/data1.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2.png"/><Relationship Id="rId11" Type="http://schemas.microsoft.com/office/2007/relationships/diagramDrawing" Target="../diagrams/drawing1.xml"/><Relationship Id="rId5" Type="http://schemas.openxmlformats.org/officeDocument/2006/relationships/image" Target="../media/image1.emf"/><Relationship Id="rId10" Type="http://schemas.openxmlformats.org/officeDocument/2006/relationships/diagramColors" Target="../diagrams/colors1.xml"/><Relationship Id="rId4" Type="http://schemas.openxmlformats.org/officeDocument/2006/relationships/oleObject" Target="../embeddings/oleObject12.bin"/><Relationship Id="rId9"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8.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5.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4.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5.bin"/></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notesSlide" Target="../notesSlides/notesSlide23.xml"/><Relationship Id="rId7" Type="http://schemas.openxmlformats.org/officeDocument/2006/relationships/diagramData" Target="../diagrams/data2.xml"/><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image" Target="../media/image2.png"/><Relationship Id="rId11" Type="http://schemas.microsoft.com/office/2007/relationships/diagramDrawing" Target="../diagrams/drawing2.xml"/><Relationship Id="rId5" Type="http://schemas.openxmlformats.org/officeDocument/2006/relationships/image" Target="../media/image1.emf"/><Relationship Id="rId10" Type="http://schemas.openxmlformats.org/officeDocument/2006/relationships/diagramColors" Target="../diagrams/colors2.xml"/><Relationship Id="rId4" Type="http://schemas.openxmlformats.org/officeDocument/2006/relationships/oleObject" Target="../embeddings/oleObject26.bin"/><Relationship Id="rId9"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7.bin"/></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2.png"/><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8.bin"/></Relationships>
</file>

<file path=ppt/slides/_rels/slide3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notesSlide" Target="../notesSlides/notesSlide29.xml"/><Relationship Id="rId7" Type="http://schemas.openxmlformats.org/officeDocument/2006/relationships/diagramData" Target="../diagrams/data4.xml"/><Relationship Id="rId2" Type="http://schemas.openxmlformats.org/officeDocument/2006/relationships/slideLayout" Target="../slideLayouts/slideLayout2.xml"/><Relationship Id="rId1" Type="http://schemas.openxmlformats.org/officeDocument/2006/relationships/tags" Target="../tags/tag30.xml"/><Relationship Id="rId6" Type="http://schemas.openxmlformats.org/officeDocument/2006/relationships/image" Target="../media/image2.png"/><Relationship Id="rId11" Type="http://schemas.microsoft.com/office/2007/relationships/diagramDrawing" Target="../diagrams/drawing4.xml"/><Relationship Id="rId5" Type="http://schemas.openxmlformats.org/officeDocument/2006/relationships/image" Target="../media/image1.emf"/><Relationship Id="rId10" Type="http://schemas.openxmlformats.org/officeDocument/2006/relationships/diagramColors" Target="../diagrams/colors4.xml"/><Relationship Id="rId4" Type="http://schemas.openxmlformats.org/officeDocument/2006/relationships/oleObject" Target="../embeddings/oleObject29.bin"/><Relationship Id="rId9"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2.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3.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2.png"/><Relationship Id="rId4" Type="http://schemas.openxmlformats.org/officeDocument/2006/relationships/image" Target="../media/image1.emf"/></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doi.org/10.1186/s12910-017-0179-8"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3.jpg"/><Relationship Id="rId5" Type="http://schemas.openxmlformats.org/officeDocument/2006/relationships/image" Target="../media/image1.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D9E9D32-3A52-4B94-94C6-37272854BAD5}"/>
              </a:ext>
            </a:extLst>
          </p:cNvPr>
          <p:cNvGraphicFramePr>
            <a:graphicFrameLocks noChangeAspect="1"/>
          </p:cNvGraphicFramePr>
          <p:nvPr>
            <p:custDataLst>
              <p:tags r:id="rId1"/>
            </p:custDataLst>
            <p:extLst>
              <p:ext uri="{D42A27DB-BD31-4B8C-83A1-F6EECF244321}">
                <p14:modId xmlns:p14="http://schemas.microsoft.com/office/powerpoint/2010/main" val="38655717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8" imgH="278" progId="TCLayout.ActiveDocument.1">
                  <p:embed/>
                </p:oleObj>
              </mc:Choice>
              <mc:Fallback>
                <p:oleObj name="think-cell Slide" r:id="rId3" imgW="278" imgH="278"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073" name="Title 1">
            <a:extLst>
              <a:ext uri="{FF2B5EF4-FFF2-40B4-BE49-F238E27FC236}">
                <a16:creationId xmlns:a16="http://schemas.microsoft.com/office/drawing/2014/main" id="{4425657C-4337-2643-ACDD-C3A9991DFCB5}"/>
              </a:ext>
            </a:extLst>
          </p:cNvPr>
          <p:cNvSpPr>
            <a:spLocks noGrp="1" noChangeArrowheads="1"/>
          </p:cNvSpPr>
          <p:nvPr>
            <p:ph type="ctrTitle"/>
          </p:nvPr>
        </p:nvSpPr>
        <p:spPr>
          <a:xfrm>
            <a:off x="862293" y="606425"/>
            <a:ext cx="10491507" cy="3038475"/>
          </a:xfrm>
        </p:spPr>
        <p:txBody>
          <a:bodyPr vert="horz"/>
          <a:lstStyle/>
          <a:p>
            <a:pPr>
              <a:lnSpc>
                <a:spcPts val="7920"/>
              </a:lnSpc>
              <a:spcBef>
                <a:spcPts val="1200"/>
              </a:spcBef>
              <a:spcAft>
                <a:spcPts val="1200"/>
              </a:spcAft>
            </a:pPr>
            <a:r>
              <a:rPr lang="en-US" altLang="en-US" sz="5600" spc="300" dirty="0">
                <a:solidFill>
                  <a:srgbClr val="275B42"/>
                </a:solidFill>
                <a:latin typeface="Raleway" panose="020B0503030101060003"/>
              </a:rPr>
              <a:t>Bridging the Gap </a:t>
            </a:r>
            <a:br>
              <a:rPr lang="en-US" altLang="en-US" sz="5600" spc="300" dirty="0">
                <a:solidFill>
                  <a:srgbClr val="275B42"/>
                </a:solidFill>
                <a:latin typeface="Raleway" panose="020B0503030101060003"/>
              </a:rPr>
            </a:br>
            <a:r>
              <a:rPr lang="en-US" altLang="en-US" sz="5600" spc="300" dirty="0">
                <a:solidFill>
                  <a:srgbClr val="275B42"/>
                </a:solidFill>
                <a:latin typeface="Raleway" panose="020B0503030101060003"/>
              </a:rPr>
              <a:t>Between Clinical Nutrition </a:t>
            </a:r>
            <a:br>
              <a:rPr lang="en-US" altLang="en-US" sz="5600" spc="300" dirty="0">
                <a:solidFill>
                  <a:srgbClr val="275B42"/>
                </a:solidFill>
                <a:latin typeface="Raleway" panose="020B0503030101060003"/>
              </a:rPr>
            </a:br>
            <a:r>
              <a:rPr lang="en-US" altLang="en-US" sz="5600" spc="300" dirty="0">
                <a:solidFill>
                  <a:srgbClr val="275B42"/>
                </a:solidFill>
                <a:latin typeface="Raleway" panose="020B0503030101060003"/>
              </a:rPr>
              <a:t>&amp; Intuitive Eating/HAES</a:t>
            </a:r>
          </a:p>
        </p:txBody>
      </p:sp>
      <p:sp>
        <p:nvSpPr>
          <p:cNvPr id="3" name="Subtitle 2">
            <a:extLst>
              <a:ext uri="{FF2B5EF4-FFF2-40B4-BE49-F238E27FC236}">
                <a16:creationId xmlns:a16="http://schemas.microsoft.com/office/drawing/2014/main" id="{C59D5FA3-4370-5341-8D93-9F5F95BA2114}"/>
              </a:ext>
            </a:extLst>
          </p:cNvPr>
          <p:cNvSpPr>
            <a:spLocks noGrp="1"/>
          </p:cNvSpPr>
          <p:nvPr>
            <p:ph type="subTitle" idx="1"/>
          </p:nvPr>
        </p:nvSpPr>
        <p:spPr>
          <a:xfrm>
            <a:off x="1524000" y="3644900"/>
            <a:ext cx="9144000" cy="1012825"/>
          </a:xfrm>
        </p:spPr>
        <p:txBody>
          <a:bodyPr rtlCol="0">
            <a:normAutofit fontScale="47500" lnSpcReduction="20000"/>
          </a:bodyPr>
          <a:lstStyle/>
          <a:p>
            <a:pPr fontAlgn="auto">
              <a:spcAft>
                <a:spcPts val="0"/>
              </a:spcAft>
              <a:defRPr/>
            </a:pPr>
            <a:endParaRPr lang="en-US" dirty="0">
              <a:latin typeface="Raleway" panose="020B0503030101060003" pitchFamily="34" charset="77"/>
            </a:endParaRPr>
          </a:p>
          <a:p>
            <a:pPr fontAlgn="auto">
              <a:spcAft>
                <a:spcPts val="0"/>
              </a:spcAft>
              <a:defRPr/>
            </a:pPr>
            <a:r>
              <a:rPr lang="en-US" sz="5100" dirty="0">
                <a:latin typeface="Raleway" panose="020B0503030101060003" pitchFamily="34" charset="77"/>
              </a:rPr>
              <a:t>Robyn Nohling, FNP-BC, RD, LDN, MSN</a:t>
            </a:r>
          </a:p>
          <a:p>
            <a:pPr fontAlgn="auto">
              <a:spcAft>
                <a:spcPts val="0"/>
              </a:spcAft>
              <a:defRPr/>
            </a:pPr>
            <a:br>
              <a:rPr lang="en-US" dirty="0">
                <a:latin typeface="Raleway" panose="020B0503030101060003" pitchFamily="34" charset="77"/>
              </a:rPr>
            </a:br>
            <a:endParaRPr lang="en-US" dirty="0">
              <a:latin typeface="Raleway" panose="020B0503030101060003" pitchFamily="34" charset="77"/>
            </a:endParaRPr>
          </a:p>
        </p:txBody>
      </p:sp>
      <p:pic>
        <p:nvPicPr>
          <p:cNvPr id="3075" name="Picture 4">
            <a:extLst>
              <a:ext uri="{FF2B5EF4-FFF2-40B4-BE49-F238E27FC236}">
                <a16:creationId xmlns:a16="http://schemas.microsoft.com/office/drawing/2014/main" id="{1D844EE6-6280-1C49-8A7E-0A689D7790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1538" y="4357688"/>
            <a:ext cx="2828925"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6F253B7D-42DD-A740-BAA9-21E0718714EE}"/>
              </a:ext>
            </a:extLst>
          </p:cNvPr>
          <p:cNvSpPr>
            <a:spLocks noGrp="1"/>
          </p:cNvSpPr>
          <p:nvPr>
            <p:ph type="sldNum" sz="quarter" idx="12"/>
          </p:nvPr>
        </p:nvSpPr>
        <p:spPr/>
        <p:txBody>
          <a:bodyPr/>
          <a:lstStyle/>
          <a:p>
            <a:pPr>
              <a:defRPr/>
            </a:pPr>
            <a:fld id="{53880416-FA65-CA44-87DD-4DABDB83195F}"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4EB5-8DCB-734B-A75B-A7A838B79CAF}"/>
              </a:ext>
            </a:extLst>
          </p:cNvPr>
          <p:cNvSpPr>
            <a:spLocks noGrp="1"/>
          </p:cNvSpPr>
          <p:nvPr>
            <p:ph type="title"/>
          </p:nvPr>
        </p:nvSpPr>
        <p:spPr/>
        <p:txBody>
          <a:bodyPr/>
          <a:lstStyle/>
          <a:p>
            <a:br>
              <a:rPr lang="en-US" dirty="0"/>
            </a:br>
            <a:br>
              <a:rPr lang="en-US" dirty="0"/>
            </a:br>
            <a:br>
              <a:rPr lang="en-US" dirty="0"/>
            </a:br>
            <a:br>
              <a:rPr lang="en-US" dirty="0"/>
            </a:br>
            <a:br>
              <a:rPr lang="en-US" dirty="0"/>
            </a:br>
            <a:br>
              <a:rPr lang="en-US" dirty="0"/>
            </a:br>
            <a:br>
              <a:rPr lang="en-US" dirty="0"/>
            </a:br>
            <a:br>
              <a:rPr lang="en-US" dirty="0"/>
            </a:br>
            <a:r>
              <a:rPr lang="en-US" dirty="0"/>
              <a:t>“There is not a single study that demonstrates how to help people lose weight. Given the sheer volume of evidence of harm, a weight-centric approach is unethical.”</a:t>
            </a:r>
            <a:br>
              <a:rPr lang="en-US" dirty="0"/>
            </a:br>
            <a:br>
              <a:rPr lang="en-US" dirty="0"/>
            </a:br>
            <a:r>
              <a:rPr lang="en-US" sz="1800" dirty="0"/>
              <a:t>- Marci Evans MS, CEDRD-S, LDN, cPT</a:t>
            </a:r>
          </a:p>
        </p:txBody>
      </p:sp>
      <p:sp>
        <p:nvSpPr>
          <p:cNvPr id="3" name="Slide Number Placeholder 2">
            <a:extLst>
              <a:ext uri="{FF2B5EF4-FFF2-40B4-BE49-F238E27FC236}">
                <a16:creationId xmlns:a16="http://schemas.microsoft.com/office/drawing/2014/main" id="{BAED3E7A-B263-B948-80E6-CD50A7A5C3CF}"/>
              </a:ext>
            </a:extLst>
          </p:cNvPr>
          <p:cNvSpPr>
            <a:spLocks noGrp="1"/>
          </p:cNvSpPr>
          <p:nvPr>
            <p:ph type="sldNum" sz="quarter" idx="12"/>
          </p:nvPr>
        </p:nvSpPr>
        <p:spPr/>
        <p:txBody>
          <a:bodyPr/>
          <a:lstStyle/>
          <a:p>
            <a:pPr>
              <a:defRPr/>
            </a:pPr>
            <a:fld id="{F8AE4596-4229-C84C-A5E7-29A1D0D9E33B}" type="slidenum">
              <a:rPr lang="en-US" smtClean="0"/>
              <a:pPr>
                <a:defRPr/>
              </a:pPr>
              <a:t>10</a:t>
            </a:fld>
            <a:endParaRPr lang="en-US" dirty="0"/>
          </a:p>
        </p:txBody>
      </p:sp>
    </p:spTree>
    <p:extLst>
      <p:ext uri="{BB962C8B-B14F-4D97-AF65-F5344CB8AC3E}">
        <p14:creationId xmlns:p14="http://schemas.microsoft.com/office/powerpoint/2010/main" val="976900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BFE9D0F1-AE61-41E9-97A8-85EFB0917BA9}"/>
              </a:ext>
            </a:extLst>
          </p:cNvPr>
          <p:cNvGraphicFramePr>
            <a:graphicFrameLocks noChangeAspect="1"/>
          </p:cNvGraphicFramePr>
          <p:nvPr>
            <p:custDataLst>
              <p:tags r:id="rId1"/>
            </p:custDataLst>
            <p:extLst>
              <p:ext uri="{D42A27DB-BD31-4B8C-83A1-F6EECF244321}">
                <p14:modId xmlns:p14="http://schemas.microsoft.com/office/powerpoint/2010/main" val="41179147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313" name="Title 1">
            <a:extLst>
              <a:ext uri="{FF2B5EF4-FFF2-40B4-BE49-F238E27FC236}">
                <a16:creationId xmlns:a16="http://schemas.microsoft.com/office/drawing/2014/main" id="{B5E8198A-3825-2E42-9BD3-7354A8E55096}"/>
              </a:ext>
            </a:extLst>
          </p:cNvPr>
          <p:cNvSpPr>
            <a:spLocks noGrp="1" noChangeArrowheads="1"/>
          </p:cNvSpPr>
          <p:nvPr>
            <p:ph type="title"/>
          </p:nvPr>
        </p:nvSpPr>
        <p:spPr>
          <a:xfrm>
            <a:off x="609600" y="307368"/>
            <a:ext cx="10515600" cy="1325562"/>
          </a:xfrm>
        </p:spPr>
        <p:txBody>
          <a:bodyPr vert="horz"/>
          <a:lstStyle/>
          <a:p>
            <a:r>
              <a:rPr lang="en-US" altLang="en-US" sz="6000" spc="300" dirty="0">
                <a:solidFill>
                  <a:srgbClr val="275B42"/>
                </a:solidFill>
                <a:latin typeface="Raleway" panose="020B0503030101060003" pitchFamily="34" charset="77"/>
              </a:rPr>
              <a:t>In Summary….</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600" y="1320007"/>
            <a:ext cx="11098306" cy="5176837"/>
          </a:xfrm>
        </p:spPr>
        <p:txBody>
          <a:bodyPr rtlCol="0">
            <a:noAutofit/>
          </a:bodyPr>
          <a:lstStyle/>
          <a:p>
            <a:pPr marL="0" indent="0" fontAlgn="auto">
              <a:spcAft>
                <a:spcPts val="0"/>
              </a:spcAft>
              <a:buNone/>
              <a:defRPr/>
            </a:pPr>
            <a:endParaRPr lang="en-US" sz="2400" dirty="0">
              <a:latin typeface="Raleway" panose="020B0503030101060003" pitchFamily="34" charset="77"/>
            </a:endParaRPr>
          </a:p>
          <a:p>
            <a:pPr marL="0" indent="0" fontAlgn="auto">
              <a:spcAft>
                <a:spcPts val="600"/>
              </a:spcAft>
              <a:buNone/>
              <a:defRPr/>
            </a:pPr>
            <a:r>
              <a:rPr lang="en-US" sz="2000" b="1" dirty="0">
                <a:latin typeface="Raleway" panose="020B0503030101060003" pitchFamily="34" charset="77"/>
              </a:rPr>
              <a:t>diets don’t work </a:t>
            </a:r>
            <a:r>
              <a:rPr lang="en-US" sz="2000" b="1" dirty="0">
                <a:latin typeface="Raleway" panose="020B0503030101060003" pitchFamily="34" charset="77"/>
                <a:sym typeface="Wingdings" pitchFamily="2" charset="2"/>
              </a:rPr>
              <a:t> </a:t>
            </a:r>
            <a:r>
              <a:rPr lang="en-US" sz="2000" b="1" dirty="0">
                <a:latin typeface="Raleway" panose="020B0503030101060003" pitchFamily="34" charset="77"/>
              </a:rPr>
              <a:t>weight regain occurs due to:</a:t>
            </a:r>
          </a:p>
          <a:p>
            <a:pPr lvl="1" fontAlgn="auto">
              <a:lnSpc>
                <a:spcPct val="100000"/>
              </a:lnSpc>
              <a:spcAft>
                <a:spcPts val="0"/>
              </a:spcAft>
              <a:defRPr/>
            </a:pPr>
            <a:r>
              <a:rPr lang="en-US" sz="1800" dirty="0">
                <a:latin typeface="Raleway" panose="020B0503030101060003" pitchFamily="34" charset="77"/>
              </a:rPr>
              <a:t>decreased energy expenditure (due to metabolism slowing)</a:t>
            </a:r>
          </a:p>
          <a:p>
            <a:pPr lvl="1" fontAlgn="auto">
              <a:lnSpc>
                <a:spcPct val="100000"/>
              </a:lnSpc>
              <a:spcAft>
                <a:spcPts val="0"/>
              </a:spcAft>
              <a:defRPr/>
            </a:pPr>
            <a:r>
              <a:rPr lang="en-US" sz="1800" dirty="0">
                <a:latin typeface="Raleway" panose="020B0503030101060003" pitchFamily="34" charset="77"/>
              </a:rPr>
              <a:t>heighted reward response leading to increased drive to eat – survival mechanism </a:t>
            </a:r>
          </a:p>
          <a:p>
            <a:pPr lvl="1" fontAlgn="auto">
              <a:lnSpc>
                <a:spcPct val="100000"/>
              </a:lnSpc>
              <a:spcAft>
                <a:spcPts val="0"/>
              </a:spcAft>
              <a:defRPr/>
            </a:pPr>
            <a:r>
              <a:rPr lang="en-US" sz="1800" dirty="0">
                <a:latin typeface="Raleway" panose="020B0503030101060003" pitchFamily="34" charset="77"/>
              </a:rPr>
              <a:t>shift in leptin and ghrelin to encourage increased energy intake </a:t>
            </a:r>
          </a:p>
          <a:p>
            <a:pPr marL="0" indent="0" fontAlgn="auto">
              <a:lnSpc>
                <a:spcPct val="100000"/>
              </a:lnSpc>
              <a:spcBef>
                <a:spcPts val="0"/>
              </a:spcBef>
              <a:spcAft>
                <a:spcPts val="0"/>
              </a:spcAft>
              <a:buFont typeface="Arial" panose="020B0604020202020204" pitchFamily="34" charset="0"/>
              <a:buNone/>
              <a:defRPr/>
            </a:pPr>
            <a:endParaRPr lang="en-US" sz="2000" dirty="0">
              <a:latin typeface="Raleway" panose="020B0503030101060003" pitchFamily="34" charset="77"/>
            </a:endParaRPr>
          </a:p>
          <a:p>
            <a:pPr marL="0" indent="0" fontAlgn="auto">
              <a:lnSpc>
                <a:spcPct val="100000"/>
              </a:lnSpc>
              <a:spcBef>
                <a:spcPts val="0"/>
              </a:spcBef>
              <a:spcAft>
                <a:spcPts val="0"/>
              </a:spcAft>
              <a:buFont typeface="Arial" panose="020B0604020202020204" pitchFamily="34" charset="0"/>
              <a:buNone/>
              <a:defRPr/>
            </a:pPr>
            <a:endParaRPr lang="en-US" sz="2000" dirty="0">
              <a:latin typeface="Raleway" panose="020B0503030101060003" pitchFamily="34" charset="77"/>
            </a:endParaRPr>
          </a:p>
          <a:p>
            <a:pPr marL="0" indent="0" fontAlgn="auto">
              <a:spcAft>
                <a:spcPts val="0"/>
              </a:spcAft>
              <a:buNone/>
              <a:defRPr/>
            </a:pPr>
            <a:r>
              <a:rPr lang="en-US" sz="2000" i="1" dirty="0">
                <a:latin typeface="Raleway" panose="020B0503030101060003" pitchFamily="34" charset="77"/>
              </a:rPr>
              <a:t>Weight cycling </a:t>
            </a:r>
            <a:r>
              <a:rPr lang="en-US" sz="2000" b="1" i="1" dirty="0">
                <a:latin typeface="Raleway" panose="020B0503030101060003" pitchFamily="34" charset="77"/>
              </a:rPr>
              <a:t>increases overall inflammation </a:t>
            </a:r>
            <a:r>
              <a:rPr lang="en-US" sz="2000" i="1" dirty="0">
                <a:latin typeface="Raleway" panose="020B0503030101060003" pitchFamily="34" charset="77"/>
              </a:rPr>
              <a:t>which is known risk factor for chronic disease</a:t>
            </a:r>
          </a:p>
          <a:p>
            <a:pPr marL="0" indent="0" fontAlgn="auto">
              <a:spcAft>
                <a:spcPts val="0"/>
              </a:spcAft>
              <a:buNone/>
              <a:defRPr/>
            </a:pPr>
            <a:endParaRPr lang="en-US" sz="1100" dirty="0">
              <a:latin typeface="Raleway" panose="020B0503030101060003" pitchFamily="34" charset="77"/>
            </a:endParaRPr>
          </a:p>
          <a:p>
            <a:pPr marL="0" indent="0" fontAlgn="auto">
              <a:lnSpc>
                <a:spcPct val="170000"/>
              </a:lnSpc>
              <a:spcAft>
                <a:spcPts val="0"/>
              </a:spcAft>
              <a:buFont typeface="Arial" panose="020B0604020202020204" pitchFamily="34" charset="0"/>
              <a:buNone/>
              <a:defRPr/>
            </a:pPr>
            <a:endParaRPr lang="en-US" sz="1100" dirty="0">
              <a:latin typeface="Raleway" panose="020B0503030101060003" pitchFamily="34" charset="77"/>
            </a:endParaRPr>
          </a:p>
        </p:txBody>
      </p:sp>
      <p:pic>
        <p:nvPicPr>
          <p:cNvPr id="13315" name="Picture 3">
            <a:extLst>
              <a:ext uri="{FF2B5EF4-FFF2-40B4-BE49-F238E27FC236}">
                <a16:creationId xmlns:a16="http://schemas.microsoft.com/office/drawing/2014/main" id="{45B8750B-907A-4E4A-8351-111C134865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4">
            <a:extLst>
              <a:ext uri="{FF2B5EF4-FFF2-40B4-BE49-F238E27FC236}">
                <a16:creationId xmlns:a16="http://schemas.microsoft.com/office/drawing/2014/main" id="{68F19BB8-0B0F-B44D-BED7-22CAAAD4ECEB}"/>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p>
        </p:txBody>
      </p:sp>
      <p:sp>
        <p:nvSpPr>
          <p:cNvPr id="2" name="Slide Number Placeholder 1">
            <a:extLst>
              <a:ext uri="{FF2B5EF4-FFF2-40B4-BE49-F238E27FC236}">
                <a16:creationId xmlns:a16="http://schemas.microsoft.com/office/drawing/2014/main" id="{88F59111-722A-C843-AB6D-099DDBD1DB8B}"/>
              </a:ext>
            </a:extLst>
          </p:cNvPr>
          <p:cNvSpPr>
            <a:spLocks noGrp="1"/>
          </p:cNvSpPr>
          <p:nvPr>
            <p:ph type="sldNum" sz="quarter" idx="12"/>
          </p:nvPr>
        </p:nvSpPr>
        <p:spPr/>
        <p:txBody>
          <a:bodyPr/>
          <a:lstStyle/>
          <a:p>
            <a:pPr>
              <a:defRPr/>
            </a:pPr>
            <a:fld id="{4979691B-4C0C-9F44-94CF-5D8AD27E018E}"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3672DEC0-D450-7B4D-A56C-0A4C972B6A2D}"/>
              </a:ext>
            </a:extLst>
          </p:cNvPr>
          <p:cNvSpPr>
            <a:spLocks noGrp="1" noChangeArrowheads="1"/>
          </p:cNvSpPr>
          <p:nvPr>
            <p:ph type="title"/>
          </p:nvPr>
        </p:nvSpPr>
        <p:spPr>
          <a:xfrm>
            <a:off x="609600" y="117475"/>
            <a:ext cx="10515600" cy="1325563"/>
          </a:xfrm>
        </p:spPr>
        <p:txBody>
          <a:bodyPr/>
          <a:lstStyle/>
          <a:p>
            <a:r>
              <a:rPr lang="en-US" altLang="en-US" sz="4000" spc="300" dirty="0">
                <a:solidFill>
                  <a:srgbClr val="275B42"/>
                </a:solidFill>
                <a:latin typeface="Raleway" panose="020B0503030101060003" pitchFamily="34" charset="77"/>
              </a:rPr>
              <a:t>Getting Honest with Ourselves </a:t>
            </a:r>
          </a:p>
        </p:txBody>
      </p:sp>
      <p:sp>
        <p:nvSpPr>
          <p:cNvPr id="15362" name="Content Placeholder 2">
            <a:extLst>
              <a:ext uri="{FF2B5EF4-FFF2-40B4-BE49-F238E27FC236}">
                <a16:creationId xmlns:a16="http://schemas.microsoft.com/office/drawing/2014/main" id="{DA5C559A-DBEB-204B-B749-A3E4554AEEF9}"/>
              </a:ext>
            </a:extLst>
          </p:cNvPr>
          <p:cNvSpPr>
            <a:spLocks noGrp="1" noChangeArrowheads="1"/>
          </p:cNvSpPr>
          <p:nvPr>
            <p:ph idx="1"/>
          </p:nvPr>
        </p:nvSpPr>
        <p:spPr>
          <a:xfrm>
            <a:off x="609600" y="1325563"/>
            <a:ext cx="10744200" cy="5176837"/>
          </a:xfrm>
        </p:spPr>
        <p:txBody>
          <a:bodyPr/>
          <a:lstStyle/>
          <a:p>
            <a:pPr marL="0" indent="0">
              <a:spcBef>
                <a:spcPts val="600"/>
              </a:spcBef>
              <a:buFont typeface="Arial" panose="020B0604020202020204" pitchFamily="34" charset="0"/>
              <a:buNone/>
            </a:pPr>
            <a:endParaRPr lang="en-US" altLang="en-US" sz="1900" b="1" dirty="0">
              <a:latin typeface="Raleway" panose="020B0503030101060003" pitchFamily="34" charset="77"/>
            </a:endParaRPr>
          </a:p>
          <a:p>
            <a:pPr marL="0" indent="0">
              <a:spcBef>
                <a:spcPts val="600"/>
              </a:spcBef>
              <a:buFont typeface="Arial" panose="020B0604020202020204" pitchFamily="34" charset="0"/>
              <a:buNone/>
            </a:pPr>
            <a:r>
              <a:rPr lang="en-US" altLang="en-US" sz="1900" b="1" dirty="0">
                <a:latin typeface="Raleway" panose="020B0503030101060003" pitchFamily="34" charset="77"/>
              </a:rPr>
              <a:t>What are you own weight and health biases?</a:t>
            </a:r>
          </a:p>
          <a:p>
            <a:pPr marL="0" indent="0">
              <a:spcBef>
                <a:spcPts val="600"/>
              </a:spcBef>
              <a:buFont typeface="Arial" panose="020B0604020202020204" pitchFamily="34" charset="0"/>
              <a:buNone/>
            </a:pPr>
            <a:endParaRPr lang="en-US" altLang="en-US" sz="1900" b="1" dirty="0">
              <a:latin typeface="Raleway" panose="020B0503030101060003" pitchFamily="34" charset="77"/>
            </a:endParaRPr>
          </a:p>
          <a:p>
            <a:pPr lvl="1">
              <a:lnSpc>
                <a:spcPct val="150000"/>
              </a:lnSpc>
            </a:pPr>
            <a:r>
              <a:rPr lang="en-US" altLang="en-US" sz="1900" dirty="0">
                <a:latin typeface="Raleway" panose="020B0503030101060003" pitchFamily="34" charset="77"/>
              </a:rPr>
              <a:t>Do I make assumptions based only on weight regarding a person’s character, intelligence, professional success, health status, or lifestyle behaviors?</a:t>
            </a:r>
          </a:p>
          <a:p>
            <a:pPr lvl="1">
              <a:lnSpc>
                <a:spcPct val="150000"/>
              </a:lnSpc>
            </a:pPr>
            <a:r>
              <a:rPr lang="en-US" altLang="en-US" sz="1900" dirty="0">
                <a:latin typeface="Raleway" panose="020B0503030101060003" pitchFamily="34" charset="77"/>
              </a:rPr>
              <a:t>Am I comfortable working with people of </a:t>
            </a:r>
            <a:r>
              <a:rPr lang="en-US" altLang="en-US" sz="1900" b="1" dirty="0">
                <a:latin typeface="Raleway" panose="020B0503030101060003" pitchFamily="34" charset="77"/>
              </a:rPr>
              <a:t>all shapes and sizes</a:t>
            </a:r>
            <a:r>
              <a:rPr lang="en-US" altLang="en-US" sz="1900" dirty="0">
                <a:latin typeface="Raleway" panose="020B0503030101060003" pitchFamily="34" charset="77"/>
              </a:rPr>
              <a:t>?</a:t>
            </a:r>
          </a:p>
          <a:p>
            <a:pPr lvl="1">
              <a:lnSpc>
                <a:spcPct val="150000"/>
              </a:lnSpc>
            </a:pPr>
            <a:r>
              <a:rPr lang="en-US" altLang="en-US" sz="1900" dirty="0">
                <a:latin typeface="Raleway" panose="020B0503030101060003" pitchFamily="34" charset="77"/>
              </a:rPr>
              <a:t>Do I give appropriate feedback to encourage healthful </a:t>
            </a:r>
            <a:r>
              <a:rPr lang="en-US" altLang="en-US" sz="1900" b="1" dirty="0">
                <a:latin typeface="Raleway" panose="020B0503030101060003" pitchFamily="34" charset="77"/>
              </a:rPr>
              <a:t>behavior change?</a:t>
            </a:r>
          </a:p>
          <a:p>
            <a:pPr lvl="1">
              <a:lnSpc>
                <a:spcPct val="150000"/>
              </a:lnSpc>
            </a:pPr>
            <a:r>
              <a:rPr lang="en-US" altLang="en-US" sz="1900" dirty="0">
                <a:latin typeface="Raleway" panose="020B0503030101060003" pitchFamily="34" charset="77"/>
              </a:rPr>
              <a:t>Am I sensitive to the needs and concerns of people in larger bodies?</a:t>
            </a:r>
          </a:p>
          <a:p>
            <a:pPr lvl="1">
              <a:lnSpc>
                <a:spcPct val="150000"/>
              </a:lnSpc>
            </a:pPr>
            <a:r>
              <a:rPr lang="en-US" altLang="en-US" sz="1900" dirty="0">
                <a:latin typeface="Raleway" panose="020B0503030101060003" pitchFamily="34" charset="77"/>
              </a:rPr>
              <a:t>Do I treat the whole person or </a:t>
            </a:r>
            <a:r>
              <a:rPr lang="en-US" altLang="en-US" sz="1900" b="1" dirty="0">
                <a:latin typeface="Raleway" panose="020B0503030101060003" pitchFamily="34" charset="77"/>
              </a:rPr>
              <a:t>only the condition</a:t>
            </a:r>
            <a:r>
              <a:rPr lang="en-US" altLang="en-US" sz="1900" dirty="0">
                <a:latin typeface="Raleway" panose="020B0503030101060003" pitchFamily="34" charset="77"/>
              </a:rPr>
              <a:t>?</a:t>
            </a:r>
          </a:p>
          <a:p>
            <a:pPr marL="0" indent="0">
              <a:buFont typeface="Arial" panose="020B0604020202020204" pitchFamily="34" charset="0"/>
              <a:buNone/>
            </a:pPr>
            <a:endParaRPr lang="en-US" altLang="en-US" sz="1900" b="1" dirty="0">
              <a:latin typeface="Raleway" panose="020B0503030101060003" pitchFamily="34" charset="77"/>
            </a:endParaRPr>
          </a:p>
          <a:p>
            <a:pPr marL="0" indent="0">
              <a:buFont typeface="Arial" panose="020B0604020202020204" pitchFamily="34" charset="0"/>
              <a:buNone/>
            </a:pPr>
            <a:endParaRPr lang="en-US" altLang="en-US" sz="2000" b="1" dirty="0">
              <a:latin typeface="Raleway" panose="020B0503030101060003" pitchFamily="34" charset="77"/>
            </a:endParaRPr>
          </a:p>
          <a:p>
            <a:pPr marL="0" indent="0">
              <a:buFont typeface="Arial" panose="020B0604020202020204" pitchFamily="34" charset="0"/>
              <a:buNone/>
            </a:pPr>
            <a:endParaRPr lang="en-US" altLang="en-US" sz="2000" b="1" dirty="0">
              <a:latin typeface="Raleway" panose="020B0503030101060003" pitchFamily="34" charset="77"/>
            </a:endParaRPr>
          </a:p>
          <a:p>
            <a:pPr marL="0" indent="0">
              <a:buFont typeface="Arial" panose="020B0604020202020204" pitchFamily="34" charset="0"/>
              <a:buNone/>
            </a:pPr>
            <a:endParaRPr lang="en-US" altLang="en-US" sz="2000" b="1" dirty="0">
              <a:latin typeface="Raleway" panose="020B0503030101060003" pitchFamily="34" charset="77"/>
            </a:endParaRPr>
          </a:p>
          <a:p>
            <a:pPr marL="0" indent="0">
              <a:buFont typeface="Arial" panose="020B0604020202020204" pitchFamily="34" charset="0"/>
              <a:buNone/>
            </a:pPr>
            <a:endParaRPr lang="en-US" altLang="en-US" sz="2000" b="1" dirty="0">
              <a:latin typeface="Raleway" panose="020B0503030101060003" pitchFamily="34" charset="77"/>
            </a:endParaRPr>
          </a:p>
          <a:p>
            <a:pPr marL="0" indent="0">
              <a:buFont typeface="Arial" panose="020B0604020202020204" pitchFamily="34" charset="0"/>
              <a:buNone/>
            </a:pPr>
            <a:endParaRPr lang="en-US" altLang="en-US" sz="2000" b="1" dirty="0">
              <a:latin typeface="Raleway" panose="020B0503030101060003" pitchFamily="34" charset="77"/>
            </a:endParaRPr>
          </a:p>
          <a:p>
            <a:pPr marL="0" indent="0">
              <a:buFont typeface="Arial" panose="020B0604020202020204" pitchFamily="34" charset="0"/>
              <a:buNone/>
            </a:pPr>
            <a:endParaRPr lang="en-US" altLang="en-US" sz="2000" b="1" dirty="0">
              <a:latin typeface="Raleway" panose="020B0503030101060003" pitchFamily="34" charset="77"/>
            </a:endParaRPr>
          </a:p>
          <a:p>
            <a:pPr marL="0" indent="0">
              <a:buFont typeface="Arial" panose="020B0604020202020204" pitchFamily="34" charset="0"/>
              <a:buNone/>
            </a:pPr>
            <a:endParaRPr lang="en-US" altLang="en-US" sz="2000" b="1" dirty="0">
              <a:latin typeface="Raleway" panose="020B0503030101060003" pitchFamily="34" charset="77"/>
            </a:endParaRPr>
          </a:p>
        </p:txBody>
      </p:sp>
      <p:pic>
        <p:nvPicPr>
          <p:cNvPr id="15363" name="Picture 3">
            <a:extLst>
              <a:ext uri="{FF2B5EF4-FFF2-40B4-BE49-F238E27FC236}">
                <a16:creationId xmlns:a16="http://schemas.microsoft.com/office/drawing/2014/main" id="{76DC1754-6934-E444-A103-79C51D5FAE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4">
            <a:extLst>
              <a:ext uri="{FF2B5EF4-FFF2-40B4-BE49-F238E27FC236}">
                <a16:creationId xmlns:a16="http://schemas.microsoft.com/office/drawing/2014/main" id="{D2BB7D6A-0285-F448-898B-0E72C7264E70}"/>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F8187DDF-4455-DF44-A696-2EC7E0728ABC}"/>
              </a:ext>
            </a:extLst>
          </p:cNvPr>
          <p:cNvSpPr>
            <a:spLocks noGrp="1"/>
          </p:cNvSpPr>
          <p:nvPr>
            <p:ph type="sldNum" sz="quarter" idx="12"/>
          </p:nvPr>
        </p:nvSpPr>
        <p:spPr/>
        <p:txBody>
          <a:bodyPr/>
          <a:lstStyle/>
          <a:p>
            <a:pPr>
              <a:defRPr/>
            </a:pPr>
            <a:fld id="{4979691B-4C0C-9F44-94CF-5D8AD27E018E}"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2F26AF1-94C5-4FFE-AD5B-0FE7D7169A1D}"/>
              </a:ext>
            </a:extLst>
          </p:cNvPr>
          <p:cNvGraphicFramePr>
            <a:graphicFrameLocks noChangeAspect="1"/>
          </p:cNvGraphicFramePr>
          <p:nvPr>
            <p:custDataLst>
              <p:tags r:id="rId1"/>
            </p:custDataLst>
            <p:extLst>
              <p:ext uri="{D42A27DB-BD31-4B8C-83A1-F6EECF244321}">
                <p14:modId xmlns:p14="http://schemas.microsoft.com/office/powerpoint/2010/main" val="13503804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361" name="Title 1">
            <a:extLst>
              <a:ext uri="{FF2B5EF4-FFF2-40B4-BE49-F238E27FC236}">
                <a16:creationId xmlns:a16="http://schemas.microsoft.com/office/drawing/2014/main" id="{3672DEC0-D450-7B4D-A56C-0A4C972B6A2D}"/>
              </a:ext>
            </a:extLst>
          </p:cNvPr>
          <p:cNvSpPr>
            <a:spLocks noGrp="1" noChangeArrowheads="1"/>
          </p:cNvSpPr>
          <p:nvPr>
            <p:ph type="title"/>
          </p:nvPr>
        </p:nvSpPr>
        <p:spPr>
          <a:xfrm>
            <a:off x="609600" y="117475"/>
            <a:ext cx="10515600" cy="1325563"/>
          </a:xfrm>
        </p:spPr>
        <p:txBody>
          <a:bodyPr vert="horz"/>
          <a:lstStyle/>
          <a:p>
            <a:r>
              <a:rPr lang="en-US" altLang="en-US" sz="4800" spc="300" dirty="0">
                <a:solidFill>
                  <a:srgbClr val="275B42"/>
                </a:solidFill>
                <a:latin typeface="Raleway" panose="020B0503030101060003" pitchFamily="34" charset="77"/>
              </a:rPr>
              <a:t>A Starting Point…</a:t>
            </a:r>
          </a:p>
        </p:txBody>
      </p:sp>
      <p:pic>
        <p:nvPicPr>
          <p:cNvPr id="15363" name="Picture 3">
            <a:extLst>
              <a:ext uri="{FF2B5EF4-FFF2-40B4-BE49-F238E27FC236}">
                <a16:creationId xmlns:a16="http://schemas.microsoft.com/office/drawing/2014/main" id="{76DC1754-6934-E444-A103-79C51D5FAE5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4">
            <a:extLst>
              <a:ext uri="{FF2B5EF4-FFF2-40B4-BE49-F238E27FC236}">
                <a16:creationId xmlns:a16="http://schemas.microsoft.com/office/drawing/2014/main" id="{D2BB7D6A-0285-F448-898B-0E72C7264E70}"/>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F8187DDF-4455-DF44-A696-2EC7E0728ABC}"/>
              </a:ext>
            </a:extLst>
          </p:cNvPr>
          <p:cNvSpPr>
            <a:spLocks noGrp="1"/>
          </p:cNvSpPr>
          <p:nvPr>
            <p:ph type="sldNum" sz="quarter" idx="12"/>
          </p:nvPr>
        </p:nvSpPr>
        <p:spPr/>
        <p:txBody>
          <a:bodyPr/>
          <a:lstStyle/>
          <a:p>
            <a:pPr>
              <a:defRPr/>
            </a:pPr>
            <a:fld id="{4979691B-4C0C-9F44-94CF-5D8AD27E018E}" type="slidenum">
              <a:rPr lang="en-US" smtClean="0"/>
              <a:pPr>
                <a:defRPr/>
              </a:pPr>
              <a:t>13</a:t>
            </a:fld>
            <a:endParaRPr lang="en-US"/>
          </a:p>
        </p:txBody>
      </p:sp>
      <p:graphicFrame>
        <p:nvGraphicFramePr>
          <p:cNvPr id="6" name="Diagram 5">
            <a:extLst>
              <a:ext uri="{FF2B5EF4-FFF2-40B4-BE49-F238E27FC236}">
                <a16:creationId xmlns:a16="http://schemas.microsoft.com/office/drawing/2014/main" id="{41F56EFA-E8B9-4264-A2F9-8A29B42CD455}"/>
              </a:ext>
            </a:extLst>
          </p:cNvPr>
          <p:cNvGraphicFramePr/>
          <p:nvPr>
            <p:extLst>
              <p:ext uri="{D42A27DB-BD31-4B8C-83A1-F6EECF244321}">
                <p14:modId xmlns:p14="http://schemas.microsoft.com/office/powerpoint/2010/main" val="2798193383"/>
              </p:ext>
            </p:extLst>
          </p:nvPr>
        </p:nvGraphicFramePr>
        <p:xfrm>
          <a:off x="2032001" y="1596501"/>
          <a:ext cx="7306872" cy="46952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22178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DB4FFD5A-1C33-4AFD-8997-99F1D29EEA5A}"/>
              </a:ext>
            </a:extLst>
          </p:cNvPr>
          <p:cNvGraphicFramePr>
            <a:graphicFrameLocks noChangeAspect="1"/>
          </p:cNvGraphicFramePr>
          <p:nvPr>
            <p:custDataLst>
              <p:tags r:id="rId1"/>
            </p:custDataLst>
            <p:extLst>
              <p:ext uri="{D42A27DB-BD31-4B8C-83A1-F6EECF244321}">
                <p14:modId xmlns:p14="http://schemas.microsoft.com/office/powerpoint/2010/main" val="8206599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457" name="Title 1">
            <a:extLst>
              <a:ext uri="{FF2B5EF4-FFF2-40B4-BE49-F238E27FC236}">
                <a16:creationId xmlns:a16="http://schemas.microsoft.com/office/drawing/2014/main" id="{41ED6430-04A5-1945-B135-FFDC632A8049}"/>
              </a:ext>
            </a:extLst>
          </p:cNvPr>
          <p:cNvSpPr>
            <a:spLocks noGrp="1" noChangeArrowheads="1"/>
          </p:cNvSpPr>
          <p:nvPr>
            <p:ph type="title"/>
          </p:nvPr>
        </p:nvSpPr>
        <p:spPr>
          <a:xfrm>
            <a:off x="609600" y="117475"/>
            <a:ext cx="10515600" cy="1325563"/>
          </a:xfrm>
        </p:spPr>
        <p:txBody>
          <a:bodyPr vert="horz"/>
          <a:lstStyle/>
          <a:p>
            <a:r>
              <a:rPr lang="en-US" altLang="en-US" sz="3600" spc="300" dirty="0">
                <a:solidFill>
                  <a:srgbClr val="275B42"/>
                </a:solidFill>
                <a:latin typeface="Raleway" panose="020B0503030101060003"/>
              </a:rPr>
              <a:t>Step 3 - Physiological + Psychological</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600" y="1521698"/>
            <a:ext cx="5568170" cy="4459377"/>
          </a:xfrm>
        </p:spPr>
        <p:txBody>
          <a:bodyPr rtlCol="0">
            <a:noAutofit/>
          </a:bodyPr>
          <a:lstStyle/>
          <a:p>
            <a:pPr marL="0" indent="0" fontAlgn="auto">
              <a:spcAft>
                <a:spcPts val="0"/>
              </a:spcAft>
              <a:buNone/>
              <a:defRPr/>
            </a:pPr>
            <a:r>
              <a:rPr lang="en-US" sz="1600" b="1" dirty="0">
                <a:latin typeface="Raleway" panose="020B0503030101060003" pitchFamily="34" charset="77"/>
              </a:rPr>
              <a:t>Activation of HPA = cortisol</a:t>
            </a:r>
          </a:p>
          <a:p>
            <a:pPr fontAlgn="auto">
              <a:spcAft>
                <a:spcPts val="0"/>
              </a:spcAft>
              <a:defRPr/>
            </a:pPr>
            <a:r>
              <a:rPr lang="en-US" sz="1600" dirty="0">
                <a:latin typeface="Raleway" panose="020B0503030101060003" pitchFamily="34" charset="77"/>
              </a:rPr>
              <a:t>nutrition, sleep, exercise and perceived stress</a:t>
            </a:r>
            <a:endParaRPr lang="en-US" sz="1600" b="1" dirty="0">
              <a:latin typeface="Raleway" panose="020B0503030101060003" pitchFamily="34" charset="77"/>
            </a:endParaRPr>
          </a:p>
          <a:p>
            <a:pPr marL="0" indent="0" fontAlgn="auto">
              <a:spcAft>
                <a:spcPts val="600"/>
              </a:spcAft>
              <a:buNone/>
              <a:defRPr/>
            </a:pPr>
            <a:endParaRPr lang="en-US" sz="1600" b="1" dirty="0">
              <a:latin typeface="Raleway" panose="020B0503030101060003" pitchFamily="34" charset="77"/>
            </a:endParaRPr>
          </a:p>
          <a:p>
            <a:pPr marL="0" indent="0" fontAlgn="auto">
              <a:spcAft>
                <a:spcPts val="600"/>
              </a:spcAft>
              <a:buNone/>
              <a:defRPr/>
            </a:pPr>
            <a:r>
              <a:rPr lang="en-US" sz="1600" b="1" dirty="0">
                <a:latin typeface="Raleway" panose="020B0503030101060003" pitchFamily="34" charset="77"/>
              </a:rPr>
              <a:t>Effects of cortisol</a:t>
            </a:r>
          </a:p>
          <a:p>
            <a:pPr lvl="1" fontAlgn="auto">
              <a:spcAft>
                <a:spcPts val="0"/>
              </a:spcAft>
              <a:defRPr/>
            </a:pPr>
            <a:r>
              <a:rPr lang="en-US" sz="1400" b="1" dirty="0">
                <a:latin typeface="Raleway" panose="020B0503030101060003" pitchFamily="34" charset="77"/>
              </a:rPr>
              <a:t>blood sugar </a:t>
            </a:r>
            <a:r>
              <a:rPr lang="en-US" sz="1400" dirty="0">
                <a:latin typeface="Raleway" panose="020B0503030101060003" pitchFamily="34" charset="77"/>
              </a:rPr>
              <a:t>– glucose levels increase + insulin resistance develops </a:t>
            </a:r>
            <a:r>
              <a:rPr lang="en-US" sz="1400" dirty="0">
                <a:latin typeface="Raleway" panose="020B0503030101060003" pitchFamily="34" charset="77"/>
                <a:sym typeface="Wingdings" pitchFamily="2" charset="2"/>
              </a:rPr>
              <a:t> DM, PCOS, metabolic syndrome, HTN, CVD</a:t>
            </a:r>
            <a:r>
              <a:rPr lang="en-US" sz="1400" dirty="0">
                <a:latin typeface="Raleway" panose="020B0503030101060003" pitchFamily="34" charset="77"/>
              </a:rPr>
              <a:t> </a:t>
            </a:r>
          </a:p>
          <a:p>
            <a:pPr lvl="1" fontAlgn="auto">
              <a:spcAft>
                <a:spcPts val="0"/>
              </a:spcAft>
              <a:defRPr/>
            </a:pPr>
            <a:r>
              <a:rPr lang="en-US" sz="1400" b="1" dirty="0">
                <a:latin typeface="Raleway" panose="020B0503030101060003" pitchFamily="34" charset="77"/>
              </a:rPr>
              <a:t>appetite dysregulation </a:t>
            </a:r>
            <a:r>
              <a:rPr lang="en-US" sz="1400" dirty="0">
                <a:latin typeface="Raleway" panose="020B0503030101060003" pitchFamily="34" charset="77"/>
              </a:rPr>
              <a:t>- difficulty attuning to hunger</a:t>
            </a:r>
          </a:p>
          <a:p>
            <a:pPr lvl="1" fontAlgn="auto">
              <a:spcAft>
                <a:spcPts val="0"/>
              </a:spcAft>
              <a:defRPr/>
            </a:pPr>
            <a:r>
              <a:rPr lang="en-US" sz="1400" b="1" dirty="0">
                <a:latin typeface="Raleway" panose="020B0503030101060003" pitchFamily="34" charset="77"/>
              </a:rPr>
              <a:t>immune system suppression </a:t>
            </a:r>
            <a:r>
              <a:rPr lang="en-US" sz="1400" dirty="0">
                <a:latin typeface="Raleway" panose="020B0503030101060003" pitchFamily="34" charset="77"/>
              </a:rPr>
              <a:t>– difficulty fighting bugs</a:t>
            </a:r>
          </a:p>
          <a:p>
            <a:pPr lvl="1" fontAlgn="auto">
              <a:spcAft>
                <a:spcPts val="0"/>
              </a:spcAft>
              <a:defRPr/>
            </a:pPr>
            <a:r>
              <a:rPr lang="en-US" sz="1400" b="1" dirty="0">
                <a:latin typeface="Raleway" panose="020B0503030101060003" pitchFamily="34" charset="77"/>
              </a:rPr>
              <a:t>PSNS suppression – </a:t>
            </a:r>
            <a:r>
              <a:rPr lang="en-US" sz="1400" dirty="0">
                <a:latin typeface="Raleway" panose="020B0503030101060003" pitchFamily="34" charset="77"/>
              </a:rPr>
              <a:t>leads to GI issues </a:t>
            </a:r>
          </a:p>
          <a:p>
            <a:pPr lvl="1" fontAlgn="auto">
              <a:spcAft>
                <a:spcPts val="0"/>
              </a:spcAft>
              <a:defRPr/>
            </a:pPr>
            <a:r>
              <a:rPr lang="en-US" sz="1400" b="1" dirty="0">
                <a:latin typeface="Raleway" panose="020B0503030101060003" pitchFamily="34" charset="77"/>
              </a:rPr>
              <a:t>CVD</a:t>
            </a:r>
            <a:r>
              <a:rPr lang="en-US" sz="1400" dirty="0">
                <a:latin typeface="Raleway" panose="020B0503030101060003" pitchFamily="34" charset="77"/>
              </a:rPr>
              <a:t> – constriction + elevated BP </a:t>
            </a:r>
            <a:r>
              <a:rPr lang="en-US" sz="1400" dirty="0">
                <a:latin typeface="Raleway" panose="020B0503030101060003" pitchFamily="34" charset="77"/>
                <a:sym typeface="Wingdings" pitchFamily="2" charset="2"/>
              </a:rPr>
              <a:t> </a:t>
            </a:r>
            <a:r>
              <a:rPr lang="en-US" sz="1400" dirty="0">
                <a:latin typeface="Raleway" panose="020B0503030101060003" pitchFamily="34" charset="77"/>
              </a:rPr>
              <a:t>vessel damage</a:t>
            </a:r>
          </a:p>
          <a:p>
            <a:pPr lvl="1" fontAlgn="auto">
              <a:spcAft>
                <a:spcPts val="0"/>
              </a:spcAft>
              <a:defRPr/>
            </a:pPr>
            <a:r>
              <a:rPr lang="en-US" sz="1400" b="1" dirty="0">
                <a:latin typeface="Raleway" panose="020B0503030101060003" pitchFamily="34" charset="77"/>
              </a:rPr>
              <a:t>Fertility</a:t>
            </a:r>
            <a:r>
              <a:rPr lang="en-US" sz="1400" dirty="0">
                <a:latin typeface="Raleway" panose="020B0503030101060003" pitchFamily="34" charset="77"/>
              </a:rPr>
              <a:t> – disruption of HPG axis</a:t>
            </a:r>
          </a:p>
          <a:p>
            <a:pPr lvl="1" fontAlgn="auto">
              <a:spcAft>
                <a:spcPts val="0"/>
              </a:spcAft>
              <a:defRPr/>
            </a:pPr>
            <a:r>
              <a:rPr lang="en-US" sz="1400" b="1" dirty="0">
                <a:latin typeface="Raleway" panose="020B0503030101060003" pitchFamily="34" charset="77"/>
              </a:rPr>
              <a:t>Thyroid issues </a:t>
            </a:r>
            <a:r>
              <a:rPr lang="en-US" sz="1400" dirty="0">
                <a:latin typeface="Raleway" panose="020B0503030101060003" pitchFamily="34" charset="77"/>
              </a:rPr>
              <a:t>– inhibits TSH and prevents T4 </a:t>
            </a:r>
            <a:r>
              <a:rPr lang="en-US" sz="1400" dirty="0">
                <a:latin typeface="Raleway" panose="020B0503030101060003" pitchFamily="34" charset="77"/>
                <a:sym typeface="Wingdings" pitchFamily="2" charset="2"/>
              </a:rPr>
              <a:t> T3</a:t>
            </a:r>
            <a:r>
              <a:rPr lang="en-US" sz="1400" dirty="0">
                <a:latin typeface="Raleway" panose="020B0503030101060003" pitchFamily="34" charset="77"/>
              </a:rPr>
              <a:t> </a:t>
            </a:r>
          </a:p>
          <a:p>
            <a:pPr marL="0" indent="0" algn="ctr" fontAlgn="auto">
              <a:spcAft>
                <a:spcPts val="0"/>
              </a:spcAft>
              <a:buNone/>
              <a:defRPr/>
            </a:pPr>
            <a:endParaRPr lang="en-US" sz="1800" b="1" dirty="0">
              <a:latin typeface="Raleway" panose="020B0503030101060003" pitchFamily="34" charset="77"/>
            </a:endParaRPr>
          </a:p>
          <a:p>
            <a:pPr marL="0" indent="0" algn="ctr" fontAlgn="auto">
              <a:spcAft>
                <a:spcPts val="0"/>
              </a:spcAft>
              <a:buNone/>
              <a:defRPr/>
            </a:pPr>
            <a:endParaRPr lang="en-US" sz="1800" b="1" dirty="0">
              <a:latin typeface="Raleway" panose="020B0503030101060003" pitchFamily="34" charset="77"/>
            </a:endParaRPr>
          </a:p>
          <a:p>
            <a:pPr marL="0" indent="0" algn="ctr" fontAlgn="auto">
              <a:spcAft>
                <a:spcPts val="0"/>
              </a:spcAft>
              <a:buNone/>
              <a:defRPr/>
            </a:pPr>
            <a:r>
              <a:rPr lang="en-US" sz="1800" b="1" dirty="0">
                <a:latin typeface="Raleway" panose="020B0503030101060003" pitchFamily="34" charset="77"/>
              </a:rPr>
              <a:t>repeated stress without rest leads to low grade </a:t>
            </a:r>
            <a:r>
              <a:rPr lang="en-US" sz="1800" b="1" i="1" dirty="0">
                <a:latin typeface="Raleway" panose="020B0503030101060003" pitchFamily="34" charset="77"/>
              </a:rPr>
              <a:t>chronic inflammation </a:t>
            </a: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19459" name="Picture 3">
            <a:extLst>
              <a:ext uri="{FF2B5EF4-FFF2-40B4-BE49-F238E27FC236}">
                <a16:creationId xmlns:a16="http://schemas.microsoft.com/office/drawing/2014/main" id="{4AA7B9A2-F262-1F4E-A5B4-7070ABCAC0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Box 4">
            <a:extLst>
              <a:ext uri="{FF2B5EF4-FFF2-40B4-BE49-F238E27FC236}">
                <a16:creationId xmlns:a16="http://schemas.microsoft.com/office/drawing/2014/main" id="{1477A95D-7849-4C42-9ED4-1371FB2C57FA}"/>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pic>
        <p:nvPicPr>
          <p:cNvPr id="19461" name="Picture 6">
            <a:extLst>
              <a:ext uri="{FF2B5EF4-FFF2-40B4-BE49-F238E27FC236}">
                <a16:creationId xmlns:a16="http://schemas.microsoft.com/office/drawing/2014/main" id="{FA287875-127F-CB41-9361-EE389489486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4825" y="1452563"/>
            <a:ext cx="4270375"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D2FE9D2-5F45-BE4A-8722-FF990CAC6FB4}"/>
              </a:ext>
            </a:extLst>
          </p:cNvPr>
          <p:cNvSpPr txBox="1"/>
          <p:nvPr/>
        </p:nvSpPr>
        <p:spPr>
          <a:xfrm>
            <a:off x="8473763" y="6434138"/>
            <a:ext cx="1974382" cy="215444"/>
          </a:xfrm>
          <a:prstGeom prst="rect">
            <a:avLst/>
          </a:prstGeom>
          <a:noFill/>
        </p:spPr>
        <p:txBody>
          <a:bodyPr wrap="square" rtlCol="0">
            <a:spAutoFit/>
          </a:bodyPr>
          <a:lstStyle/>
          <a:p>
            <a:r>
              <a:rPr lang="en-US" sz="800"/>
              <a:t>Source: UNSW Embryology</a:t>
            </a:r>
          </a:p>
        </p:txBody>
      </p:sp>
      <p:sp>
        <p:nvSpPr>
          <p:cNvPr id="4" name="Slide Number Placeholder 3">
            <a:extLst>
              <a:ext uri="{FF2B5EF4-FFF2-40B4-BE49-F238E27FC236}">
                <a16:creationId xmlns:a16="http://schemas.microsoft.com/office/drawing/2014/main" id="{0E92D44E-7566-B246-A7EA-1037666712CA}"/>
              </a:ext>
            </a:extLst>
          </p:cNvPr>
          <p:cNvSpPr>
            <a:spLocks noGrp="1"/>
          </p:cNvSpPr>
          <p:nvPr>
            <p:ph type="sldNum" sz="quarter" idx="12"/>
          </p:nvPr>
        </p:nvSpPr>
        <p:spPr/>
        <p:txBody>
          <a:bodyPr/>
          <a:lstStyle/>
          <a:p>
            <a:pPr>
              <a:defRPr/>
            </a:pPr>
            <a:fld id="{4979691B-4C0C-9F44-94CF-5D8AD27E018E}"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C68EE81D-9191-484F-8554-B0532568626F}"/>
              </a:ext>
            </a:extLst>
          </p:cNvPr>
          <p:cNvGraphicFramePr>
            <a:graphicFrameLocks noChangeAspect="1"/>
          </p:cNvGraphicFramePr>
          <p:nvPr>
            <p:custDataLst>
              <p:tags r:id="rId1"/>
            </p:custDataLst>
            <p:extLst>
              <p:ext uri="{D42A27DB-BD31-4B8C-83A1-F6EECF244321}">
                <p14:modId xmlns:p14="http://schemas.microsoft.com/office/powerpoint/2010/main" val="35208851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457" name="Title 1">
            <a:extLst>
              <a:ext uri="{FF2B5EF4-FFF2-40B4-BE49-F238E27FC236}">
                <a16:creationId xmlns:a16="http://schemas.microsoft.com/office/drawing/2014/main" id="{41ED6430-04A5-1945-B135-FFDC632A8049}"/>
              </a:ext>
            </a:extLst>
          </p:cNvPr>
          <p:cNvSpPr>
            <a:spLocks noGrp="1" noChangeArrowheads="1"/>
          </p:cNvSpPr>
          <p:nvPr>
            <p:ph type="title"/>
          </p:nvPr>
        </p:nvSpPr>
        <p:spPr>
          <a:xfrm>
            <a:off x="609600" y="117475"/>
            <a:ext cx="10515600" cy="1325563"/>
          </a:xfrm>
        </p:spPr>
        <p:txBody>
          <a:bodyPr vert="horz"/>
          <a:lstStyle/>
          <a:p>
            <a:r>
              <a:rPr lang="en-US" altLang="en-US" sz="3600" spc="300" dirty="0">
                <a:solidFill>
                  <a:srgbClr val="275B42"/>
                </a:solidFill>
                <a:latin typeface="Raleway" panose="020B0503030101060003"/>
              </a:rPr>
              <a:t>Step 3 - Physiological + Psychological</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599" y="1521698"/>
            <a:ext cx="6245225" cy="4912440"/>
          </a:xfrm>
        </p:spPr>
        <p:txBody>
          <a:bodyPr rtlCol="0">
            <a:noAutofit/>
          </a:bodyPr>
          <a:lstStyle/>
          <a:p>
            <a:pPr marL="0" indent="0" fontAlgn="auto">
              <a:spcAft>
                <a:spcPts val="0"/>
              </a:spcAft>
              <a:buNone/>
              <a:defRPr/>
            </a:pPr>
            <a:r>
              <a:rPr lang="en-US" sz="1600" b="1" dirty="0">
                <a:latin typeface="Raleway" panose="020B0503030101060003" pitchFamily="34" charset="77"/>
                <a:sym typeface="Wingdings" pitchFamily="2" charset="2"/>
              </a:rPr>
              <a:t>relationship with food  HPA activation </a:t>
            </a:r>
            <a:endParaRPr lang="en-US" sz="1600" b="1" dirty="0">
              <a:latin typeface="Raleway" panose="020B0503030101060003" pitchFamily="34" charset="77"/>
            </a:endParaRPr>
          </a:p>
          <a:p>
            <a:pPr fontAlgn="auto">
              <a:spcAft>
                <a:spcPts val="0"/>
              </a:spcAft>
              <a:defRPr/>
            </a:pPr>
            <a:r>
              <a:rPr lang="en-US" sz="1600" dirty="0">
                <a:latin typeface="Raleway" panose="020B0503030101060003" pitchFamily="34" charset="77"/>
              </a:rPr>
              <a:t>stress around food choices due to rules</a:t>
            </a:r>
          </a:p>
          <a:p>
            <a:pPr fontAlgn="auto">
              <a:spcAft>
                <a:spcPts val="0"/>
              </a:spcAft>
              <a:defRPr/>
            </a:pPr>
            <a:r>
              <a:rPr lang="en-US" sz="1600" dirty="0">
                <a:latin typeface="Raleway" panose="020B0503030101060003" pitchFamily="34" charset="77"/>
              </a:rPr>
              <a:t>guilt/shame around food </a:t>
            </a:r>
          </a:p>
          <a:p>
            <a:pPr fontAlgn="auto">
              <a:spcAft>
                <a:spcPts val="0"/>
              </a:spcAft>
              <a:defRPr/>
            </a:pPr>
            <a:r>
              <a:rPr lang="en-US" sz="1600" dirty="0">
                <a:latin typeface="Raleway" panose="020B0503030101060003" pitchFamily="34" charset="77"/>
              </a:rPr>
              <a:t>pressure to meet dietary expectations</a:t>
            </a:r>
          </a:p>
          <a:p>
            <a:pPr fontAlgn="auto">
              <a:spcAft>
                <a:spcPts val="0"/>
              </a:spcAft>
              <a:defRPr/>
            </a:pPr>
            <a:r>
              <a:rPr lang="en-US" sz="1600" dirty="0">
                <a:latin typeface="Raleway" panose="020B0503030101060003" pitchFamily="34" charset="77"/>
              </a:rPr>
              <a:t>monitoring food intake alone</a:t>
            </a:r>
          </a:p>
          <a:p>
            <a:pPr marL="0" indent="0" fontAlgn="auto">
              <a:spcAft>
                <a:spcPts val="0"/>
              </a:spcAft>
              <a:buNone/>
              <a:defRPr/>
            </a:pPr>
            <a:endParaRPr lang="en-US" sz="1600" b="1" dirty="0">
              <a:latin typeface="Raleway" panose="020B0503030101060003" pitchFamily="34" charset="77"/>
            </a:endParaRPr>
          </a:p>
          <a:p>
            <a:pPr marL="0" indent="0" fontAlgn="auto">
              <a:spcAft>
                <a:spcPts val="0"/>
              </a:spcAft>
              <a:buFont typeface="Arial" panose="020B0604020202020204" pitchFamily="34" charset="0"/>
              <a:buNone/>
              <a:defRPr/>
            </a:pPr>
            <a:r>
              <a:rPr lang="en-US" sz="1600" b="1" dirty="0">
                <a:latin typeface="Raleway" panose="020B0503030101060003" pitchFamily="34" charset="77"/>
              </a:rPr>
              <a:t>intuitive eating </a:t>
            </a:r>
            <a:r>
              <a:rPr lang="en-US" sz="1600" b="1" dirty="0">
                <a:latin typeface="Raleway" panose="020B0503030101060003" pitchFamily="34" charset="77"/>
                <a:sym typeface="Wingdings" pitchFamily="2" charset="2"/>
              </a:rPr>
              <a:t> </a:t>
            </a:r>
            <a:r>
              <a:rPr lang="en-US" sz="1600" b="1" dirty="0">
                <a:latin typeface="Raleway" panose="020B0503030101060003" pitchFamily="34" charset="77"/>
              </a:rPr>
              <a:t>decreases perceived stress </a:t>
            </a:r>
          </a:p>
          <a:p>
            <a:pPr fontAlgn="auto">
              <a:spcAft>
                <a:spcPts val="0"/>
              </a:spcAft>
              <a:defRPr/>
            </a:pPr>
            <a:r>
              <a:rPr lang="en-US" sz="1600" dirty="0">
                <a:latin typeface="Raleway" panose="020B0503030101060003" pitchFamily="34" charset="77"/>
              </a:rPr>
              <a:t>focus on internal vs external cues</a:t>
            </a:r>
          </a:p>
          <a:p>
            <a:pPr fontAlgn="auto">
              <a:spcAft>
                <a:spcPts val="0"/>
              </a:spcAft>
              <a:defRPr/>
            </a:pPr>
            <a:r>
              <a:rPr lang="en-US" sz="1600" dirty="0">
                <a:latin typeface="Raleway" panose="020B0503030101060003" pitchFamily="34" charset="77"/>
              </a:rPr>
              <a:t>increased self esteem and self efficacy </a:t>
            </a:r>
          </a:p>
          <a:p>
            <a:pPr fontAlgn="auto">
              <a:spcAft>
                <a:spcPts val="0"/>
              </a:spcAft>
              <a:defRPr/>
            </a:pPr>
            <a:r>
              <a:rPr lang="en-US" sz="1600" dirty="0">
                <a:latin typeface="Raleway" panose="020B0503030101060003" pitchFamily="34" charset="77"/>
              </a:rPr>
              <a:t>eliminates food morality </a:t>
            </a:r>
          </a:p>
          <a:p>
            <a:pPr fontAlgn="auto">
              <a:spcAft>
                <a:spcPts val="0"/>
              </a:spcAft>
              <a:defRPr/>
            </a:pPr>
            <a:r>
              <a:rPr lang="en-US" sz="1600" dirty="0">
                <a:latin typeface="Raleway" panose="020B0503030101060003" pitchFamily="34" charset="77"/>
              </a:rPr>
              <a:t>doesn’t require food monitoring </a:t>
            </a:r>
          </a:p>
          <a:p>
            <a:pPr fontAlgn="auto">
              <a:spcAft>
                <a:spcPts val="0"/>
              </a:spcAft>
              <a:defRPr/>
            </a:pPr>
            <a:endParaRPr lang="en-US" sz="1600" dirty="0">
              <a:latin typeface="Raleway" panose="020B0503030101060003" pitchFamily="34" charset="77"/>
            </a:endParaRPr>
          </a:p>
          <a:p>
            <a:pPr marL="0" indent="0" fontAlgn="auto">
              <a:spcAft>
                <a:spcPts val="0"/>
              </a:spcAft>
              <a:buNone/>
              <a:defRPr/>
            </a:pPr>
            <a:r>
              <a:rPr lang="en-US" sz="1600" b="1" dirty="0">
                <a:latin typeface="Raleway" panose="020B0503030101060003" pitchFamily="34" charset="77"/>
              </a:rPr>
              <a:t>TAKE HOME </a:t>
            </a:r>
            <a:r>
              <a:rPr lang="en-US" sz="1600" dirty="0">
                <a:latin typeface="Raleway" panose="020B0503030101060003" pitchFamily="34" charset="77"/>
                <a:sym typeface="Wingdings" pitchFamily="2" charset="2"/>
              </a:rPr>
              <a:t> people </a:t>
            </a:r>
            <a:r>
              <a:rPr lang="en-US" sz="1600" dirty="0">
                <a:latin typeface="Raleway" panose="020B0503030101060003" pitchFamily="34" charset="77"/>
              </a:rPr>
              <a:t>trust themselves, have better self esteem and self efficacy </a:t>
            </a:r>
            <a:r>
              <a:rPr lang="en-US" sz="1600" dirty="0">
                <a:latin typeface="Raleway" panose="020B0503030101060003" pitchFamily="34" charset="77"/>
                <a:sym typeface="Wingdings" pitchFamily="2" charset="2"/>
              </a:rPr>
              <a:t> </a:t>
            </a:r>
            <a:r>
              <a:rPr lang="en-US" sz="1600" dirty="0">
                <a:latin typeface="Raleway" panose="020B0503030101060003" pitchFamily="34" charset="77"/>
              </a:rPr>
              <a:t>less psychological stress </a:t>
            </a:r>
            <a:r>
              <a:rPr lang="en-US" sz="1600" dirty="0">
                <a:latin typeface="Raleway" panose="020B0503030101060003" pitchFamily="34" charset="77"/>
                <a:sym typeface="Wingdings" pitchFamily="2" charset="2"/>
              </a:rPr>
              <a:t></a:t>
            </a:r>
            <a:r>
              <a:rPr lang="en-US" sz="1600" dirty="0">
                <a:latin typeface="Raleway" panose="020B0503030101060003" pitchFamily="34" charset="77"/>
              </a:rPr>
              <a:t> better physical health</a:t>
            </a:r>
          </a:p>
          <a:p>
            <a:pPr fontAlgn="auto">
              <a:spcAft>
                <a:spcPts val="0"/>
              </a:spcAft>
              <a:defRPr/>
            </a:pPr>
            <a:endParaRPr lang="en-US" sz="1600" b="1" dirty="0">
              <a:latin typeface="Raleway" panose="020B0503030101060003" pitchFamily="34" charset="77"/>
            </a:endParaRPr>
          </a:p>
        </p:txBody>
      </p:sp>
      <p:pic>
        <p:nvPicPr>
          <p:cNvPr id="19459" name="Picture 3">
            <a:extLst>
              <a:ext uri="{FF2B5EF4-FFF2-40B4-BE49-F238E27FC236}">
                <a16:creationId xmlns:a16="http://schemas.microsoft.com/office/drawing/2014/main" id="{4AA7B9A2-F262-1F4E-A5B4-7070ABCAC0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18322" y="227012"/>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Box 4">
            <a:extLst>
              <a:ext uri="{FF2B5EF4-FFF2-40B4-BE49-F238E27FC236}">
                <a16:creationId xmlns:a16="http://schemas.microsoft.com/office/drawing/2014/main" id="{1477A95D-7849-4C42-9ED4-1371FB2C57FA}"/>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pic>
        <p:nvPicPr>
          <p:cNvPr id="19461" name="Picture 6">
            <a:extLst>
              <a:ext uri="{FF2B5EF4-FFF2-40B4-BE49-F238E27FC236}">
                <a16:creationId xmlns:a16="http://schemas.microsoft.com/office/drawing/2014/main" id="{FA287875-127F-CB41-9361-EE389489486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97322" y="1452563"/>
            <a:ext cx="4270375"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D2FE9D2-5F45-BE4A-8722-FF990CAC6FB4}"/>
              </a:ext>
            </a:extLst>
          </p:cNvPr>
          <p:cNvSpPr txBox="1"/>
          <p:nvPr/>
        </p:nvSpPr>
        <p:spPr>
          <a:xfrm>
            <a:off x="8918627" y="6452486"/>
            <a:ext cx="1974382" cy="215444"/>
          </a:xfrm>
          <a:prstGeom prst="rect">
            <a:avLst/>
          </a:prstGeom>
          <a:noFill/>
        </p:spPr>
        <p:txBody>
          <a:bodyPr wrap="square" rtlCol="0">
            <a:spAutoFit/>
          </a:bodyPr>
          <a:lstStyle/>
          <a:p>
            <a:r>
              <a:rPr lang="en-US" sz="800" dirty="0"/>
              <a:t>Source: UNSW Embryology</a:t>
            </a:r>
          </a:p>
        </p:txBody>
      </p:sp>
      <p:sp>
        <p:nvSpPr>
          <p:cNvPr id="4" name="Slide Number Placeholder 3">
            <a:extLst>
              <a:ext uri="{FF2B5EF4-FFF2-40B4-BE49-F238E27FC236}">
                <a16:creationId xmlns:a16="http://schemas.microsoft.com/office/drawing/2014/main" id="{271114B8-610C-C042-8D6E-2A7BAEEC5BDA}"/>
              </a:ext>
            </a:extLst>
          </p:cNvPr>
          <p:cNvSpPr>
            <a:spLocks noGrp="1"/>
          </p:cNvSpPr>
          <p:nvPr>
            <p:ph type="sldNum" sz="quarter" idx="12"/>
          </p:nvPr>
        </p:nvSpPr>
        <p:spPr/>
        <p:txBody>
          <a:bodyPr/>
          <a:lstStyle/>
          <a:p>
            <a:pPr>
              <a:defRPr/>
            </a:pPr>
            <a:fld id="{4979691B-4C0C-9F44-94CF-5D8AD27E018E}" type="slidenum">
              <a:rPr lang="en-US" smtClean="0"/>
              <a:pPr>
                <a:defRPr/>
              </a:pPr>
              <a:t>15</a:t>
            </a:fld>
            <a:endParaRPr lang="en-US"/>
          </a:p>
        </p:txBody>
      </p:sp>
    </p:spTree>
    <p:extLst>
      <p:ext uri="{BB962C8B-B14F-4D97-AF65-F5344CB8AC3E}">
        <p14:creationId xmlns:p14="http://schemas.microsoft.com/office/powerpoint/2010/main" val="3017359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2133D24-92AF-476C-8299-3BABB6200739}"/>
              </a:ext>
            </a:extLst>
          </p:cNvPr>
          <p:cNvGraphicFramePr>
            <a:graphicFrameLocks noChangeAspect="1"/>
          </p:cNvGraphicFramePr>
          <p:nvPr>
            <p:custDataLst>
              <p:tags r:id="rId1"/>
            </p:custDataLst>
            <p:extLst>
              <p:ext uri="{D42A27DB-BD31-4B8C-83A1-F6EECF244321}">
                <p14:modId xmlns:p14="http://schemas.microsoft.com/office/powerpoint/2010/main" val="28680261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1505" name="Title 1">
            <a:extLst>
              <a:ext uri="{FF2B5EF4-FFF2-40B4-BE49-F238E27FC236}">
                <a16:creationId xmlns:a16="http://schemas.microsoft.com/office/drawing/2014/main" id="{AE375CDC-0FEA-FD40-AA91-58470A58A665}"/>
              </a:ext>
            </a:extLst>
          </p:cNvPr>
          <p:cNvSpPr>
            <a:spLocks noGrp="1" noChangeArrowheads="1"/>
          </p:cNvSpPr>
          <p:nvPr>
            <p:ph type="title"/>
          </p:nvPr>
        </p:nvSpPr>
        <p:spPr>
          <a:xfrm>
            <a:off x="529652" y="158491"/>
            <a:ext cx="10515600" cy="1325563"/>
          </a:xfrm>
        </p:spPr>
        <p:txBody>
          <a:bodyPr vert="horz"/>
          <a:lstStyle/>
          <a:p>
            <a:r>
              <a:rPr lang="en-US" altLang="en-US" sz="4600" spc="300" dirty="0">
                <a:solidFill>
                  <a:srgbClr val="275B42"/>
                </a:solidFill>
                <a:latin typeface="Raleway" panose="020B0503030101060003" pitchFamily="34" charset="77"/>
              </a:rPr>
              <a:t>Step 3 – Stress and Your Gut</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336990" y="1548986"/>
            <a:ext cx="6123588" cy="4820689"/>
          </a:xfrm>
        </p:spPr>
        <p:txBody>
          <a:bodyPr rtlCol="0">
            <a:noAutofit/>
          </a:bodyPr>
          <a:lstStyle/>
          <a:p>
            <a:pPr marL="0" indent="0" fontAlgn="auto">
              <a:lnSpc>
                <a:spcPct val="100000"/>
              </a:lnSpc>
              <a:spcBef>
                <a:spcPts val="0"/>
              </a:spcBef>
              <a:spcAft>
                <a:spcPts val="0"/>
              </a:spcAft>
              <a:buNone/>
              <a:defRPr/>
            </a:pPr>
            <a:r>
              <a:rPr lang="en-US" sz="1800" dirty="0">
                <a:latin typeface="Raleway" panose="020B0503030101060003" pitchFamily="34" charset="77"/>
              </a:rPr>
              <a:t>GBA involves complex communication between endocrine (HPA), immune and autonomic NS</a:t>
            </a:r>
          </a:p>
          <a:p>
            <a:pPr marL="0" indent="0" fontAlgn="auto">
              <a:lnSpc>
                <a:spcPct val="100000"/>
              </a:lnSpc>
              <a:spcBef>
                <a:spcPts val="0"/>
              </a:spcBef>
              <a:spcAft>
                <a:spcPts val="0"/>
              </a:spcAft>
              <a:buNone/>
              <a:defRPr/>
            </a:pPr>
            <a:endParaRPr lang="en-US" sz="1800" dirty="0">
              <a:latin typeface="Raleway" panose="020B0503030101060003" pitchFamily="34" charset="77"/>
            </a:endParaRPr>
          </a:p>
          <a:p>
            <a:pPr marL="0" indent="0" fontAlgn="auto">
              <a:lnSpc>
                <a:spcPct val="100000"/>
              </a:lnSpc>
              <a:spcBef>
                <a:spcPts val="0"/>
              </a:spcBef>
              <a:spcAft>
                <a:spcPts val="600"/>
              </a:spcAft>
              <a:buNone/>
              <a:defRPr/>
            </a:pPr>
            <a:r>
              <a:rPr lang="en-US" sz="1800" dirty="0">
                <a:latin typeface="Raleway" panose="020B0503030101060003" pitchFamily="34" charset="77"/>
              </a:rPr>
              <a:t>Bi-directional via the </a:t>
            </a:r>
            <a:r>
              <a:rPr lang="en-US" sz="1800" dirty="0" err="1">
                <a:latin typeface="Raleway" panose="020B0503030101060003" pitchFamily="34" charset="77"/>
              </a:rPr>
              <a:t>Vagus</a:t>
            </a:r>
            <a:r>
              <a:rPr lang="en-US" sz="1800" dirty="0">
                <a:latin typeface="Raleway" panose="020B0503030101060003" pitchFamily="34" charset="77"/>
              </a:rPr>
              <a:t> nerve (CN X) </a:t>
            </a:r>
          </a:p>
          <a:p>
            <a:pPr marL="0" indent="0" fontAlgn="auto">
              <a:lnSpc>
                <a:spcPct val="100000"/>
              </a:lnSpc>
              <a:spcBef>
                <a:spcPts val="0"/>
              </a:spcBef>
              <a:spcAft>
                <a:spcPts val="600"/>
              </a:spcAft>
              <a:buNone/>
              <a:defRPr/>
            </a:pPr>
            <a:endParaRPr lang="en-US" sz="1800" dirty="0">
              <a:latin typeface="Raleway" panose="020B0503030101060003" pitchFamily="34" charset="77"/>
            </a:endParaRPr>
          </a:p>
          <a:p>
            <a:pPr marL="0" indent="0" fontAlgn="auto">
              <a:lnSpc>
                <a:spcPct val="100000"/>
              </a:lnSpc>
              <a:spcBef>
                <a:spcPts val="0"/>
              </a:spcBef>
              <a:spcAft>
                <a:spcPts val="0"/>
              </a:spcAft>
              <a:buNone/>
              <a:defRPr/>
            </a:pPr>
            <a:r>
              <a:rPr lang="en-US" sz="1800" b="1" dirty="0">
                <a:latin typeface="Raleway" panose="020B0503030101060003" pitchFamily="34" charset="77"/>
              </a:rPr>
              <a:t>stressed out person = stressed out gut</a:t>
            </a:r>
          </a:p>
          <a:p>
            <a:pPr marL="0" indent="0" fontAlgn="auto">
              <a:lnSpc>
                <a:spcPct val="100000"/>
              </a:lnSpc>
              <a:spcBef>
                <a:spcPts val="0"/>
              </a:spcBef>
              <a:spcAft>
                <a:spcPts val="0"/>
              </a:spcAft>
              <a:buNone/>
              <a:defRPr/>
            </a:pPr>
            <a:endParaRPr lang="en-US" sz="1800" b="1" dirty="0">
              <a:latin typeface="Raleway" panose="020B0503030101060003" pitchFamily="34" charset="77"/>
            </a:endParaRPr>
          </a:p>
          <a:p>
            <a:pPr marL="0" indent="0" fontAlgn="auto">
              <a:lnSpc>
                <a:spcPct val="100000"/>
              </a:lnSpc>
              <a:spcBef>
                <a:spcPts val="0"/>
              </a:spcBef>
              <a:spcAft>
                <a:spcPts val="0"/>
              </a:spcAft>
              <a:buNone/>
              <a:defRPr/>
            </a:pPr>
            <a:r>
              <a:rPr lang="en-US" sz="1800" dirty="0">
                <a:latin typeface="Raleway" panose="020B0503030101060003" pitchFamily="34" charset="77"/>
              </a:rPr>
              <a:t>repeated stress = decreased amount &amp; variety of flora </a:t>
            </a:r>
          </a:p>
          <a:p>
            <a:pPr marL="0" indent="0" fontAlgn="auto">
              <a:lnSpc>
                <a:spcPct val="100000"/>
              </a:lnSpc>
              <a:spcBef>
                <a:spcPts val="0"/>
              </a:spcBef>
              <a:spcAft>
                <a:spcPts val="0"/>
              </a:spcAft>
              <a:buNone/>
              <a:defRPr/>
            </a:pPr>
            <a:endParaRPr lang="en-US" sz="1800" b="1" dirty="0">
              <a:latin typeface="Raleway" panose="020B0503030101060003" pitchFamily="34" charset="77"/>
              <a:sym typeface="Wingdings" pitchFamily="2" charset="2"/>
            </a:endParaRPr>
          </a:p>
          <a:p>
            <a:pPr marL="0" indent="0" fontAlgn="auto">
              <a:lnSpc>
                <a:spcPct val="100000"/>
              </a:lnSpc>
              <a:spcBef>
                <a:spcPts val="0"/>
              </a:spcBef>
              <a:spcAft>
                <a:spcPts val="0"/>
              </a:spcAft>
              <a:buNone/>
              <a:defRPr/>
            </a:pPr>
            <a:r>
              <a:rPr lang="en-US" sz="1800" dirty="0">
                <a:latin typeface="Raleway" panose="020B0503030101060003" pitchFamily="34" charset="77"/>
                <a:sym typeface="Wingdings" pitchFamily="2" charset="2"/>
              </a:rPr>
              <a:t>chronic stress  alters intestinal permeability  low grade inflammation </a:t>
            </a:r>
          </a:p>
          <a:p>
            <a:pPr marL="0" indent="0" fontAlgn="auto">
              <a:lnSpc>
                <a:spcPct val="100000"/>
              </a:lnSpc>
              <a:spcBef>
                <a:spcPts val="0"/>
              </a:spcBef>
              <a:spcAft>
                <a:spcPts val="0"/>
              </a:spcAft>
              <a:buNone/>
              <a:defRPr/>
            </a:pPr>
            <a:endParaRPr lang="en-US" sz="1800" dirty="0">
              <a:latin typeface="Raleway" panose="020B0503030101060003" pitchFamily="34" charset="77"/>
              <a:sym typeface="Wingdings" pitchFamily="2" charset="2"/>
            </a:endParaRPr>
          </a:p>
          <a:p>
            <a:pPr marL="0" indent="0" fontAlgn="auto">
              <a:lnSpc>
                <a:spcPct val="100000"/>
              </a:lnSpc>
              <a:spcBef>
                <a:spcPts val="0"/>
              </a:spcBef>
              <a:spcAft>
                <a:spcPts val="0"/>
              </a:spcAft>
              <a:buNone/>
              <a:defRPr/>
            </a:pPr>
            <a:r>
              <a:rPr lang="en-US" sz="1800" b="1" dirty="0">
                <a:latin typeface="Raleway" panose="020B0503030101060003" pitchFamily="34" charset="77"/>
                <a:sym typeface="Wingdings" pitchFamily="2" charset="2"/>
              </a:rPr>
              <a:t>Healthy gut </a:t>
            </a:r>
            <a:r>
              <a:rPr lang="en-US" sz="1800" dirty="0">
                <a:latin typeface="Raleway" panose="020B0503030101060003" pitchFamily="34" charset="77"/>
                <a:sym typeface="Wingdings" pitchFamily="2" charset="2"/>
              </a:rPr>
              <a:t>= more resistant to stress &amp; toxins  less disease and chronic inflammation </a:t>
            </a:r>
          </a:p>
          <a:p>
            <a:pPr marL="0" indent="0" fontAlgn="auto">
              <a:lnSpc>
                <a:spcPct val="100000"/>
              </a:lnSpc>
              <a:spcBef>
                <a:spcPts val="0"/>
              </a:spcBef>
              <a:spcAft>
                <a:spcPts val="0"/>
              </a:spcAft>
              <a:buNone/>
              <a:defRPr/>
            </a:pPr>
            <a:endParaRPr lang="en-US" sz="1800" b="1" dirty="0">
              <a:latin typeface="Raleway" panose="020B0503030101060003" pitchFamily="34" charset="77"/>
              <a:sym typeface="Wingdings" pitchFamily="2" charset="2"/>
            </a:endParaRPr>
          </a:p>
          <a:p>
            <a:pPr marL="0" indent="0" fontAlgn="auto">
              <a:lnSpc>
                <a:spcPct val="100000"/>
              </a:lnSpc>
              <a:spcBef>
                <a:spcPts val="0"/>
              </a:spcBef>
              <a:spcAft>
                <a:spcPts val="0"/>
              </a:spcAft>
              <a:buNone/>
              <a:defRPr/>
            </a:pPr>
            <a:r>
              <a:rPr lang="en-US" sz="1800" b="1" dirty="0">
                <a:latin typeface="Raleway" panose="020B0503030101060003" pitchFamily="34" charset="77"/>
                <a:sym typeface="Wingdings" pitchFamily="2" charset="2"/>
              </a:rPr>
              <a:t> </a:t>
            </a:r>
            <a:endParaRPr lang="en-US" sz="1400" b="1" dirty="0">
              <a:latin typeface="Raleway" panose="020B0503030101060003" pitchFamily="34" charset="77"/>
            </a:endParaRPr>
          </a:p>
          <a:p>
            <a:pPr marL="0" indent="0" fontAlgn="auto">
              <a:lnSpc>
                <a:spcPct val="100000"/>
              </a:lnSpc>
              <a:spcBef>
                <a:spcPts val="0"/>
              </a:spcBef>
              <a:spcAft>
                <a:spcPts val="0"/>
              </a:spcAft>
              <a:buNone/>
              <a:defRPr/>
            </a:pPr>
            <a:endParaRPr lang="en-US" sz="16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sp>
        <p:nvSpPr>
          <p:cNvPr id="21508" name="TextBox 4">
            <a:extLst>
              <a:ext uri="{FF2B5EF4-FFF2-40B4-BE49-F238E27FC236}">
                <a16:creationId xmlns:a16="http://schemas.microsoft.com/office/drawing/2014/main" id="{C767931D-6029-ED48-8DB7-5FDBC105FB16}"/>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pic>
        <p:nvPicPr>
          <p:cNvPr id="21507" name="Picture 3">
            <a:extLst>
              <a:ext uri="{FF2B5EF4-FFF2-40B4-BE49-F238E27FC236}">
                <a16:creationId xmlns:a16="http://schemas.microsoft.com/office/drawing/2014/main" id="{F7258492-66E8-7442-8F6F-CC6680A8D2A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0A4C8628-FC45-AC46-8550-4C78AE63CDFE}"/>
              </a:ext>
            </a:extLst>
          </p:cNvPr>
          <p:cNvSpPr>
            <a:spLocks noGrp="1"/>
          </p:cNvSpPr>
          <p:nvPr>
            <p:ph type="sldNum" sz="quarter" idx="12"/>
          </p:nvPr>
        </p:nvSpPr>
        <p:spPr/>
        <p:txBody>
          <a:bodyPr/>
          <a:lstStyle/>
          <a:p>
            <a:pPr>
              <a:defRPr/>
            </a:pPr>
            <a:fld id="{4979691B-4C0C-9F44-94CF-5D8AD27E018E}" type="slidenum">
              <a:rPr lang="en-US" smtClean="0"/>
              <a:pPr>
                <a:defRPr/>
              </a:pPr>
              <a:t>16</a:t>
            </a:fld>
            <a:endParaRPr lang="en-US"/>
          </a:p>
        </p:txBody>
      </p:sp>
      <p:pic>
        <p:nvPicPr>
          <p:cNvPr id="6" name="Picture 5">
            <a:extLst>
              <a:ext uri="{FF2B5EF4-FFF2-40B4-BE49-F238E27FC236}">
                <a16:creationId xmlns:a16="http://schemas.microsoft.com/office/drawing/2014/main" id="{8296B5EE-F0B1-8048-BA9B-EF36BB6A0E91}"/>
              </a:ext>
            </a:extLst>
          </p:cNvPr>
          <p:cNvPicPr>
            <a:picLocks noChangeAspect="1"/>
          </p:cNvPicPr>
          <p:nvPr/>
        </p:nvPicPr>
        <p:blipFill>
          <a:blip r:embed="rId7"/>
          <a:stretch>
            <a:fillRect/>
          </a:stretch>
        </p:blipFill>
        <p:spPr>
          <a:xfrm>
            <a:off x="6460578" y="1497379"/>
            <a:ext cx="5263500" cy="4590942"/>
          </a:xfrm>
          <a:prstGeom prst="rect">
            <a:avLst/>
          </a:prstGeom>
        </p:spPr>
      </p:pic>
      <p:sp>
        <p:nvSpPr>
          <p:cNvPr id="8" name="TextBox 7">
            <a:extLst>
              <a:ext uri="{FF2B5EF4-FFF2-40B4-BE49-F238E27FC236}">
                <a16:creationId xmlns:a16="http://schemas.microsoft.com/office/drawing/2014/main" id="{9351AB57-23C8-3249-8CC6-94EB6371EDA6}"/>
              </a:ext>
            </a:extLst>
          </p:cNvPr>
          <p:cNvSpPr txBox="1"/>
          <p:nvPr/>
        </p:nvSpPr>
        <p:spPr>
          <a:xfrm>
            <a:off x="6460578" y="6369675"/>
            <a:ext cx="5263500" cy="307777"/>
          </a:xfrm>
          <a:prstGeom prst="rect">
            <a:avLst/>
          </a:prstGeom>
          <a:noFill/>
        </p:spPr>
        <p:txBody>
          <a:bodyPr wrap="square" rtlCol="0">
            <a:spAutoFit/>
          </a:bodyPr>
          <a:lstStyle/>
          <a:p>
            <a:r>
              <a:rPr lang="en-US" sz="700" dirty="0">
                <a:latin typeface="Raleway" panose="020B0503030101060003" pitchFamily="34" charset="77"/>
              </a:rPr>
              <a:t>Clarke, G., </a:t>
            </a:r>
            <a:r>
              <a:rPr lang="en-US" sz="700" dirty="0" err="1">
                <a:latin typeface="Raleway" panose="020B0503030101060003" pitchFamily="34" charset="77"/>
              </a:rPr>
              <a:t>Omahony</a:t>
            </a:r>
            <a:r>
              <a:rPr lang="en-US" sz="700" dirty="0">
                <a:latin typeface="Raleway" panose="020B0503030101060003" pitchFamily="34" charset="77"/>
              </a:rPr>
              <a:t>, S., </a:t>
            </a:r>
            <a:r>
              <a:rPr lang="en-US" sz="700" dirty="0" err="1">
                <a:latin typeface="Raleway" panose="020B0503030101060003" pitchFamily="34" charset="77"/>
              </a:rPr>
              <a:t>Dinan</a:t>
            </a:r>
            <a:r>
              <a:rPr lang="en-US" sz="700" dirty="0">
                <a:latin typeface="Raleway" panose="020B0503030101060003" pitchFamily="34" charset="77"/>
              </a:rPr>
              <a:t>, T., &amp; </a:t>
            </a:r>
            <a:r>
              <a:rPr lang="en-US" sz="700" dirty="0" err="1">
                <a:latin typeface="Raleway" panose="020B0503030101060003" pitchFamily="34" charset="77"/>
              </a:rPr>
              <a:t>Cryan</a:t>
            </a:r>
            <a:r>
              <a:rPr lang="en-US" sz="700" dirty="0">
                <a:latin typeface="Raleway" panose="020B0503030101060003" pitchFamily="34" charset="77"/>
              </a:rPr>
              <a:t>, J. (2014). Priming for health: Gut microbiota acquired in early life regulates physiology, brain and </a:t>
            </a:r>
            <a:r>
              <a:rPr lang="en-US" sz="700" dirty="0" err="1">
                <a:latin typeface="Raleway" panose="020B0503030101060003" pitchFamily="34" charset="77"/>
              </a:rPr>
              <a:t>behaviour</a:t>
            </a:r>
            <a:r>
              <a:rPr lang="en-US" sz="700" dirty="0">
                <a:latin typeface="Raleway" panose="020B0503030101060003" pitchFamily="34" charset="77"/>
              </a:rPr>
              <a:t>. </a:t>
            </a:r>
            <a:r>
              <a:rPr lang="en-US" sz="700" i="1" dirty="0">
                <a:latin typeface="Raleway" panose="020B0503030101060003" pitchFamily="34" charset="77"/>
              </a:rPr>
              <a:t>Acta </a:t>
            </a:r>
            <a:r>
              <a:rPr lang="en-US" sz="700" i="1" dirty="0" err="1">
                <a:latin typeface="Raleway" panose="020B0503030101060003" pitchFamily="34" charset="77"/>
              </a:rPr>
              <a:t>Paediatrica</a:t>
            </a:r>
            <a:r>
              <a:rPr lang="en-US" sz="700" i="1" dirty="0">
                <a:latin typeface="Raleway" panose="020B0503030101060003" pitchFamily="34" charset="77"/>
              </a:rPr>
              <a:t>,</a:t>
            </a:r>
            <a:r>
              <a:rPr lang="en-US" sz="700" dirty="0">
                <a:latin typeface="Raleway" panose="020B0503030101060003" pitchFamily="34" charset="77"/>
              </a:rPr>
              <a:t> </a:t>
            </a:r>
            <a:r>
              <a:rPr lang="en-US" sz="700" i="1" dirty="0">
                <a:latin typeface="Raleway" panose="020B0503030101060003" pitchFamily="34" charset="77"/>
              </a:rPr>
              <a:t>103</a:t>
            </a:r>
            <a:r>
              <a:rPr lang="en-US" sz="700" dirty="0">
                <a:latin typeface="Raleway" panose="020B0503030101060003" pitchFamily="34" charset="77"/>
              </a:rPr>
              <a:t>(8), 812-819. doi:10.1111/apa.12674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B697BE22-BB87-469A-8182-CB1AEADB33DD}"/>
              </a:ext>
            </a:extLst>
          </p:cNvPr>
          <p:cNvGraphicFramePr>
            <a:graphicFrameLocks noChangeAspect="1"/>
          </p:cNvGraphicFramePr>
          <p:nvPr>
            <p:custDataLst>
              <p:tags r:id="rId1"/>
            </p:custDataLst>
            <p:extLst>
              <p:ext uri="{D42A27DB-BD31-4B8C-83A1-F6EECF244321}">
                <p14:modId xmlns:p14="http://schemas.microsoft.com/office/powerpoint/2010/main" val="30077811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1505" name="Title 1">
            <a:extLst>
              <a:ext uri="{FF2B5EF4-FFF2-40B4-BE49-F238E27FC236}">
                <a16:creationId xmlns:a16="http://schemas.microsoft.com/office/drawing/2014/main" id="{AE375CDC-0FEA-FD40-AA91-58470A58A665}"/>
              </a:ext>
            </a:extLst>
          </p:cNvPr>
          <p:cNvSpPr>
            <a:spLocks noGrp="1" noChangeArrowheads="1"/>
          </p:cNvSpPr>
          <p:nvPr>
            <p:ph type="title"/>
          </p:nvPr>
        </p:nvSpPr>
        <p:spPr>
          <a:xfrm>
            <a:off x="529652" y="128517"/>
            <a:ext cx="9672183" cy="1106487"/>
          </a:xfrm>
        </p:spPr>
        <p:txBody>
          <a:bodyPr vert="horz"/>
          <a:lstStyle/>
          <a:p>
            <a:r>
              <a:rPr lang="en-US" altLang="en-US" sz="4800" spc="300" dirty="0">
                <a:solidFill>
                  <a:srgbClr val="275B42"/>
                </a:solidFill>
                <a:latin typeface="Raleway" panose="020B0503030101060003"/>
              </a:rPr>
              <a:t>Step 3 –Improving Gut Health </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529652" y="1269454"/>
            <a:ext cx="11285830" cy="4820689"/>
          </a:xfrm>
        </p:spPr>
        <p:txBody>
          <a:bodyPr rtlCol="0">
            <a:noAutofit/>
          </a:bodyPr>
          <a:lstStyle/>
          <a:p>
            <a:pPr marL="0" indent="0">
              <a:buNone/>
            </a:pPr>
            <a:r>
              <a:rPr lang="en-US" sz="1800" b="1" dirty="0">
                <a:latin typeface="Raleway" panose="020B0503030101060003" pitchFamily="34" charset="77"/>
              </a:rPr>
              <a:t>We can’t ignore the role of early infancy – mode of birth, antibiotic use and infant feeding method</a:t>
            </a:r>
          </a:p>
          <a:p>
            <a:pPr marL="0" indent="0">
              <a:buNone/>
            </a:pPr>
            <a:endParaRPr lang="en-US" sz="1600" b="1" dirty="0">
              <a:latin typeface="Raleway" panose="020B0503030101060003" pitchFamily="34" charset="77"/>
            </a:endParaRPr>
          </a:p>
          <a:p>
            <a:pPr marL="0" indent="0">
              <a:buNone/>
            </a:pPr>
            <a:r>
              <a:rPr lang="en-US" sz="1600" b="1" dirty="0">
                <a:latin typeface="Raleway" panose="020B0503030101060003" pitchFamily="34" charset="77"/>
              </a:rPr>
              <a:t>NSAIDS, antibiotics and other meds</a:t>
            </a:r>
            <a:r>
              <a:rPr lang="en-US" sz="1600" dirty="0">
                <a:latin typeface="Raleway" panose="020B0503030101060003" pitchFamily="34" charset="77"/>
              </a:rPr>
              <a:t>  - affect gut flora diversity and permeability </a:t>
            </a:r>
          </a:p>
          <a:p>
            <a:pPr marL="0" indent="0">
              <a:buNone/>
            </a:pPr>
            <a:r>
              <a:rPr lang="en-US" sz="1600" b="1" dirty="0">
                <a:latin typeface="Raleway" panose="020B0503030101060003" pitchFamily="34" charset="77"/>
              </a:rPr>
              <a:t>Probiotics and Prebiotics </a:t>
            </a:r>
            <a:r>
              <a:rPr lang="en-US" sz="1600" dirty="0">
                <a:latin typeface="Raleway" panose="020B0503030101060003" pitchFamily="34" charset="77"/>
              </a:rPr>
              <a:t>- helps in restoring the microbiome – need both </a:t>
            </a:r>
          </a:p>
          <a:p>
            <a:pPr marL="0" indent="0">
              <a:spcAft>
                <a:spcPts val="1000"/>
              </a:spcAft>
              <a:buNone/>
            </a:pPr>
            <a:r>
              <a:rPr lang="en-US" sz="1600" b="1" dirty="0">
                <a:latin typeface="Raleway" panose="020B0503030101060003" pitchFamily="34" charset="77"/>
              </a:rPr>
              <a:t>Dairy??</a:t>
            </a:r>
          </a:p>
          <a:p>
            <a:pPr marL="0" indent="0" fontAlgn="auto">
              <a:lnSpc>
                <a:spcPct val="100000"/>
              </a:lnSpc>
              <a:spcBef>
                <a:spcPts val="0"/>
              </a:spcBef>
              <a:spcAft>
                <a:spcPts val="0"/>
              </a:spcAft>
              <a:buNone/>
              <a:defRPr/>
            </a:pPr>
            <a:r>
              <a:rPr lang="en-US" sz="1600" b="1" dirty="0">
                <a:latin typeface="Raleway" panose="020B0503030101060003" pitchFamily="34" charset="77"/>
              </a:rPr>
              <a:t>Gluten</a:t>
            </a:r>
            <a:r>
              <a:rPr lang="en-US" sz="1600" dirty="0">
                <a:latin typeface="Raleway" panose="020B0503030101060003" pitchFamily="34" charset="77"/>
              </a:rPr>
              <a:t> </a:t>
            </a:r>
          </a:p>
          <a:p>
            <a:r>
              <a:rPr lang="en-US" sz="1600" dirty="0">
                <a:latin typeface="Raleway" panose="020B0503030101060003" pitchFamily="34" charset="77"/>
              </a:rPr>
              <a:t>gliadin activates </a:t>
            </a:r>
            <a:r>
              <a:rPr lang="en-US" sz="1600" dirty="0" err="1">
                <a:latin typeface="Raleway" panose="020B0503030101060003" pitchFamily="34" charset="77"/>
              </a:rPr>
              <a:t>zonulin</a:t>
            </a:r>
            <a:r>
              <a:rPr lang="en-US" sz="1600" dirty="0">
                <a:latin typeface="Raleway" panose="020B0503030101060003" pitchFamily="34" charset="77"/>
              </a:rPr>
              <a:t> (protein regulating tight junctions) </a:t>
            </a:r>
            <a:r>
              <a:rPr lang="en-US" sz="1600" dirty="0">
                <a:latin typeface="Raleway" panose="020B0503030101060003" pitchFamily="34" charset="77"/>
                <a:sym typeface="Wingdings" pitchFamily="2" charset="2"/>
              </a:rPr>
              <a:t> increased IP in everyone  </a:t>
            </a:r>
            <a:r>
              <a:rPr lang="en-US" sz="1600" i="1" dirty="0">
                <a:latin typeface="Raleway" panose="020B0503030101060003" pitchFamily="34" charset="77"/>
                <a:sym typeface="Wingdings" pitchFamily="2" charset="2"/>
              </a:rPr>
              <a:t>controlled</a:t>
            </a:r>
            <a:r>
              <a:rPr lang="en-US" sz="1600" dirty="0">
                <a:latin typeface="Raleway" panose="020B0503030101060003" pitchFamily="34" charset="77"/>
                <a:sym typeface="Wingdings" pitchFamily="2" charset="2"/>
              </a:rPr>
              <a:t> immune response mounted  body returns to homeostasis </a:t>
            </a:r>
            <a:endParaRPr lang="en-US" sz="1600" dirty="0">
              <a:latin typeface="Raleway" panose="020B0503030101060003" pitchFamily="34" charset="77"/>
            </a:endParaRPr>
          </a:p>
          <a:p>
            <a:r>
              <a:rPr lang="en-US" sz="1600" dirty="0">
                <a:latin typeface="Raleway" panose="020B0503030101060003" pitchFamily="34" charset="77"/>
              </a:rPr>
              <a:t>celiac disease </a:t>
            </a:r>
            <a:r>
              <a:rPr lang="en-US" sz="1600" dirty="0">
                <a:latin typeface="Raleway" panose="020B0503030101060003" pitchFamily="34" charset="77"/>
                <a:sym typeface="Wingdings" pitchFamily="2" charset="2"/>
              </a:rPr>
              <a:t> compromised immune system   harder time cleaning up  problems (destruction of villi)</a:t>
            </a:r>
          </a:p>
          <a:p>
            <a:r>
              <a:rPr lang="en-US" sz="1600" dirty="0">
                <a:latin typeface="Raleway" panose="020B0503030101060003" pitchFamily="34" charset="77"/>
                <a:sym typeface="Wingdings" pitchFamily="2" charset="2"/>
              </a:rPr>
              <a:t>gluten sensitivity  perhaps larger inflammatory response? diagnosis? more questions than answers</a:t>
            </a:r>
          </a:p>
          <a:p>
            <a:r>
              <a:rPr lang="en-US" sz="1600" dirty="0">
                <a:latin typeface="Raleway" panose="020B0503030101060003" pitchFamily="34" charset="77"/>
                <a:sym typeface="Wingdings" pitchFamily="2" charset="2"/>
              </a:rPr>
              <a:t>a </a:t>
            </a:r>
            <a:r>
              <a:rPr lang="en-US" sz="1600" i="1" dirty="0">
                <a:latin typeface="Raleway" panose="020B0503030101060003" pitchFamily="34" charset="77"/>
                <a:sym typeface="Wingdings" pitchFamily="2" charset="2"/>
              </a:rPr>
              <a:t>healthy immune system </a:t>
            </a:r>
            <a:r>
              <a:rPr lang="en-US" sz="1600" dirty="0">
                <a:latin typeface="Raleway" panose="020B0503030101060003" pitchFamily="34" charset="77"/>
                <a:sym typeface="Wingdings" pitchFamily="2" charset="2"/>
              </a:rPr>
              <a:t>can deal with gluten just fine (what about those with autoimmune dx?)</a:t>
            </a:r>
          </a:p>
          <a:p>
            <a:pPr marL="0" indent="0">
              <a:buNone/>
            </a:pPr>
            <a:r>
              <a:rPr lang="en-US" sz="2000" b="1" dirty="0">
                <a:latin typeface="Raleway" panose="020B0503030101060003" pitchFamily="34" charset="77"/>
              </a:rPr>
              <a:t>****Reduce Stress – </a:t>
            </a:r>
            <a:r>
              <a:rPr lang="en-US" sz="2000" dirty="0">
                <a:latin typeface="Raleway" panose="020B0503030101060003" pitchFamily="34" charset="77"/>
              </a:rPr>
              <a:t>both physical and emotional***</a:t>
            </a:r>
          </a:p>
          <a:p>
            <a:pPr marL="0" indent="0">
              <a:buNone/>
            </a:pPr>
            <a:r>
              <a:rPr lang="en-US" sz="1600" b="1" dirty="0">
                <a:latin typeface="Raleway" panose="020B0503030101060003" pitchFamily="34" charset="77"/>
              </a:rPr>
              <a:t>Nutrition - </a:t>
            </a:r>
            <a:r>
              <a:rPr lang="en-US" sz="1600" dirty="0">
                <a:latin typeface="Raleway" panose="020B0503030101060003" pitchFamily="34" charset="77"/>
              </a:rPr>
              <a:t>this isn’t complicated and rigid </a:t>
            </a:r>
            <a:r>
              <a:rPr lang="en-US" sz="1600" dirty="0">
                <a:latin typeface="Raleway" panose="020B0503030101060003" pitchFamily="34" charset="77"/>
                <a:sym typeface="Wingdings" pitchFamily="2" charset="2"/>
              </a:rPr>
              <a:t></a:t>
            </a:r>
            <a:r>
              <a:rPr lang="en-US" sz="1600" dirty="0">
                <a:latin typeface="Raleway" panose="020B0503030101060003" pitchFamily="34" charset="77"/>
              </a:rPr>
              <a:t> think gentle nutrition </a:t>
            </a:r>
          </a:p>
          <a:p>
            <a:r>
              <a:rPr lang="en-US" sz="1600" dirty="0">
                <a:latin typeface="Raleway" panose="020B0503030101060003" pitchFamily="34" charset="77"/>
              </a:rPr>
              <a:t>encourage nourishing foods like fruits, vegetables, beans/legumes, minimally processed grains, healthy fats, omega 3 rich fish – variety is key!</a:t>
            </a:r>
          </a:p>
          <a:p>
            <a:pPr marL="0" indent="0">
              <a:buNone/>
            </a:pPr>
            <a:r>
              <a:rPr lang="en-US" sz="1600" b="1" dirty="0">
                <a:latin typeface="Raleway" panose="020B0503030101060003" pitchFamily="34" charset="77"/>
              </a:rPr>
              <a:t>Genetics</a:t>
            </a:r>
            <a:r>
              <a:rPr lang="en-US" sz="1600" dirty="0">
                <a:latin typeface="Raleway" panose="020B0503030101060003" pitchFamily="34" charset="77"/>
              </a:rPr>
              <a:t> certainly play a role which we cannot control </a:t>
            </a:r>
          </a:p>
          <a:p>
            <a:pPr marL="457200" lvl="1" indent="0" fontAlgn="auto">
              <a:lnSpc>
                <a:spcPct val="100000"/>
              </a:lnSpc>
              <a:spcBef>
                <a:spcPts val="0"/>
              </a:spcBef>
              <a:spcAft>
                <a:spcPts val="0"/>
              </a:spcAft>
              <a:buNone/>
              <a:defRPr/>
            </a:pPr>
            <a:endParaRPr lang="en-US" sz="1400" b="1" dirty="0">
              <a:latin typeface="Raleway" panose="020B0503030101060003" pitchFamily="34" charset="77"/>
            </a:endParaRPr>
          </a:p>
          <a:p>
            <a:pPr marL="0" indent="0" fontAlgn="auto">
              <a:lnSpc>
                <a:spcPct val="100000"/>
              </a:lnSpc>
              <a:spcBef>
                <a:spcPts val="0"/>
              </a:spcBef>
              <a:spcAft>
                <a:spcPts val="0"/>
              </a:spcAft>
              <a:buNone/>
              <a:defRPr/>
            </a:pPr>
            <a:endParaRPr lang="en-US" sz="16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sp>
        <p:nvSpPr>
          <p:cNvPr id="21508" name="TextBox 4">
            <a:extLst>
              <a:ext uri="{FF2B5EF4-FFF2-40B4-BE49-F238E27FC236}">
                <a16:creationId xmlns:a16="http://schemas.microsoft.com/office/drawing/2014/main" id="{C767931D-6029-ED48-8DB7-5FDBC105FB16}"/>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pic>
        <p:nvPicPr>
          <p:cNvPr id="21507" name="Picture 3">
            <a:extLst>
              <a:ext uri="{FF2B5EF4-FFF2-40B4-BE49-F238E27FC236}">
                <a16:creationId xmlns:a16="http://schemas.microsoft.com/office/drawing/2014/main" id="{F7258492-66E8-7442-8F6F-CC6680A8D2A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12973" y="145742"/>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0A4C8628-FC45-AC46-8550-4C78AE63CDFE}"/>
              </a:ext>
            </a:extLst>
          </p:cNvPr>
          <p:cNvSpPr>
            <a:spLocks noGrp="1"/>
          </p:cNvSpPr>
          <p:nvPr>
            <p:ph type="sldNum" sz="quarter" idx="12"/>
          </p:nvPr>
        </p:nvSpPr>
        <p:spPr/>
        <p:txBody>
          <a:bodyPr/>
          <a:lstStyle/>
          <a:p>
            <a:pPr>
              <a:defRPr/>
            </a:pPr>
            <a:fld id="{4979691B-4C0C-9F44-94CF-5D8AD27E018E}" type="slidenum">
              <a:rPr lang="en-US" smtClean="0"/>
              <a:pPr>
                <a:defRPr/>
              </a:pPr>
              <a:t>17</a:t>
            </a:fld>
            <a:endParaRPr lang="en-US"/>
          </a:p>
        </p:txBody>
      </p:sp>
      <p:cxnSp>
        <p:nvCxnSpPr>
          <p:cNvPr id="7" name="Straight Connector 6">
            <a:extLst>
              <a:ext uri="{FF2B5EF4-FFF2-40B4-BE49-F238E27FC236}">
                <a16:creationId xmlns:a16="http://schemas.microsoft.com/office/drawing/2014/main" id="{8DF0F0BE-299E-46D7-93F2-474A00A6141F}"/>
              </a:ext>
            </a:extLst>
          </p:cNvPr>
          <p:cNvCxnSpPr/>
          <p:nvPr/>
        </p:nvCxnSpPr>
        <p:spPr>
          <a:xfrm>
            <a:off x="529652" y="1693889"/>
            <a:ext cx="11027764" cy="0"/>
          </a:xfrm>
          <a:prstGeom prst="line">
            <a:avLst/>
          </a:prstGeom>
          <a:ln>
            <a:solidFill>
              <a:srgbClr val="FDDAE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8318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EAF71A5-4C52-4AB4-963A-D44EAF2C10A9}"/>
              </a:ext>
            </a:extLst>
          </p:cNvPr>
          <p:cNvGraphicFramePr>
            <a:graphicFrameLocks noChangeAspect="1"/>
          </p:cNvGraphicFramePr>
          <p:nvPr>
            <p:custDataLst>
              <p:tags r:id="rId1"/>
            </p:custDataLst>
            <p:extLst>
              <p:ext uri="{D42A27DB-BD31-4B8C-83A1-F6EECF244321}">
                <p14:modId xmlns:p14="http://schemas.microsoft.com/office/powerpoint/2010/main" val="13942450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id="{C6259DA2-E32F-E24B-BC01-1CA66D54A7BE}"/>
              </a:ext>
            </a:extLst>
          </p:cNvPr>
          <p:cNvSpPr/>
          <p:nvPr/>
        </p:nvSpPr>
        <p:spPr>
          <a:xfrm>
            <a:off x="301133" y="1377387"/>
            <a:ext cx="11245408" cy="5140325"/>
          </a:xfrm>
          <a:prstGeom prst="rect">
            <a:avLst/>
          </a:prstGeom>
          <a:solidFill>
            <a:srgbClr val="FDDAE0"/>
          </a:solidFill>
          <a:ln>
            <a:solidFill>
              <a:srgbClr val="FDDA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05" name="Title 1">
            <a:extLst>
              <a:ext uri="{FF2B5EF4-FFF2-40B4-BE49-F238E27FC236}">
                <a16:creationId xmlns:a16="http://schemas.microsoft.com/office/drawing/2014/main" id="{AE375CDC-0FEA-FD40-AA91-58470A58A665}"/>
              </a:ext>
            </a:extLst>
          </p:cNvPr>
          <p:cNvSpPr>
            <a:spLocks noGrp="1" noChangeArrowheads="1"/>
          </p:cNvSpPr>
          <p:nvPr>
            <p:ph type="title"/>
          </p:nvPr>
        </p:nvSpPr>
        <p:spPr>
          <a:xfrm>
            <a:off x="301133" y="51824"/>
            <a:ext cx="10515600" cy="1325563"/>
          </a:xfrm>
        </p:spPr>
        <p:txBody>
          <a:bodyPr vert="horz"/>
          <a:lstStyle/>
          <a:p>
            <a:r>
              <a:rPr lang="en-US" altLang="en-US" sz="4800" spc="300" dirty="0">
                <a:solidFill>
                  <a:srgbClr val="275B42"/>
                </a:solidFill>
                <a:latin typeface="Raleway" panose="020B0503030101060003"/>
              </a:rPr>
              <a:t>Step 3 – Emotions and Stress </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529652" y="1544638"/>
            <a:ext cx="10824148" cy="5176837"/>
          </a:xfrm>
        </p:spPr>
        <p:txBody>
          <a:bodyPr rtlCol="0">
            <a:noAutofit/>
          </a:bodyPr>
          <a:lstStyle/>
          <a:p>
            <a:pPr marL="0" indent="0" fontAlgn="auto">
              <a:spcAft>
                <a:spcPts val="0"/>
              </a:spcAft>
              <a:buNone/>
              <a:defRPr/>
            </a:pPr>
            <a:r>
              <a:rPr lang="en-US" sz="1800" b="1" dirty="0">
                <a:latin typeface="Raleway" panose="020B0503030101060003" pitchFamily="34" charset="77"/>
              </a:rPr>
              <a:t>self esteem = </a:t>
            </a:r>
            <a:r>
              <a:rPr lang="en-US" sz="1800" dirty="0">
                <a:latin typeface="Raleway" panose="020B0503030101060003" pitchFamily="34" charset="77"/>
              </a:rPr>
              <a:t>value and respect for oneself &amp; body</a:t>
            </a:r>
          </a:p>
          <a:p>
            <a:pPr fontAlgn="auto">
              <a:spcAft>
                <a:spcPts val="0"/>
              </a:spcAft>
              <a:defRPr/>
            </a:pPr>
            <a:r>
              <a:rPr lang="en-US" sz="1400" dirty="0">
                <a:latin typeface="Raleway" panose="020B0503030101060003" pitchFamily="34" charset="77"/>
              </a:rPr>
              <a:t>impacts how you take care of yourself</a:t>
            </a:r>
          </a:p>
          <a:p>
            <a:pPr fontAlgn="auto">
              <a:spcAft>
                <a:spcPts val="0"/>
              </a:spcAft>
              <a:defRPr/>
            </a:pPr>
            <a:r>
              <a:rPr lang="en-US" sz="1400" dirty="0">
                <a:latin typeface="Raleway" panose="020B0503030101060003" pitchFamily="34" charset="77"/>
              </a:rPr>
              <a:t>low self esteem increases cortisol levels</a:t>
            </a:r>
            <a:endParaRPr lang="en-US" sz="1400" b="1" dirty="0">
              <a:latin typeface="Raleway" panose="020B0503030101060003" pitchFamily="34" charset="77"/>
            </a:endParaRPr>
          </a:p>
          <a:p>
            <a:pPr marL="0" indent="0" fontAlgn="auto">
              <a:spcAft>
                <a:spcPts val="0"/>
              </a:spcAft>
              <a:buNone/>
              <a:defRPr/>
            </a:pPr>
            <a:endParaRPr lang="en-US" sz="1800" b="1" dirty="0">
              <a:latin typeface="Raleway" panose="020B0503030101060003" pitchFamily="34" charset="77"/>
            </a:endParaRPr>
          </a:p>
          <a:p>
            <a:pPr marL="0" indent="0" fontAlgn="auto">
              <a:spcAft>
                <a:spcPts val="0"/>
              </a:spcAft>
              <a:buNone/>
              <a:defRPr/>
            </a:pPr>
            <a:r>
              <a:rPr lang="en-US" sz="1800" b="1" dirty="0">
                <a:latin typeface="Raleway" panose="020B0503030101060003" pitchFamily="34" charset="77"/>
              </a:rPr>
              <a:t>self efficacy = </a:t>
            </a:r>
            <a:r>
              <a:rPr lang="en-US" sz="1800" dirty="0">
                <a:latin typeface="Raleway" panose="020B0503030101060003" pitchFamily="34" charset="77"/>
              </a:rPr>
              <a:t>one’s belief in their ability to reach a goal </a:t>
            </a:r>
          </a:p>
          <a:p>
            <a:pPr fontAlgn="auto">
              <a:spcAft>
                <a:spcPts val="0"/>
              </a:spcAft>
              <a:defRPr/>
            </a:pPr>
            <a:r>
              <a:rPr lang="en-US" sz="1400" dirty="0">
                <a:latin typeface="Raleway" panose="020B0503030101060003" pitchFamily="34" charset="77"/>
              </a:rPr>
              <a:t>degree of self efficacy influences behavior change</a:t>
            </a:r>
          </a:p>
          <a:p>
            <a:pPr fontAlgn="auto">
              <a:spcAft>
                <a:spcPts val="0"/>
              </a:spcAft>
              <a:defRPr/>
            </a:pPr>
            <a:r>
              <a:rPr lang="en-US" sz="1400" dirty="0">
                <a:latin typeface="Raleway" panose="020B0503030101060003" pitchFamily="34" charset="77"/>
              </a:rPr>
              <a:t>higher self efficacy = lower anxiety about change </a:t>
            </a:r>
          </a:p>
          <a:p>
            <a:pPr fontAlgn="auto">
              <a:spcAft>
                <a:spcPts val="0"/>
              </a:spcAft>
              <a:defRPr/>
            </a:pPr>
            <a:r>
              <a:rPr lang="en-US" sz="1400" u="sng" dirty="0">
                <a:latin typeface="Raleway" panose="020B0503030101060003" pitchFamily="34" charset="77"/>
              </a:rPr>
              <a:t>sources</a:t>
            </a:r>
          </a:p>
          <a:p>
            <a:pPr lvl="1" fontAlgn="auto">
              <a:spcAft>
                <a:spcPts val="0"/>
              </a:spcAft>
              <a:defRPr/>
            </a:pPr>
            <a:r>
              <a:rPr lang="en-US" sz="1400" i="1" dirty="0">
                <a:latin typeface="Raleway" panose="020B0503030101060003" pitchFamily="34" charset="77"/>
                <a:sym typeface="Wingdings" pitchFamily="2" charset="2"/>
              </a:rPr>
              <a:t>past personal successes</a:t>
            </a:r>
            <a:r>
              <a:rPr lang="en-US" sz="1400" dirty="0">
                <a:latin typeface="Raleway" panose="020B0503030101060003" pitchFamily="34" charset="77"/>
                <a:sym typeface="Wingdings" pitchFamily="2" charset="2"/>
              </a:rPr>
              <a:t>,</a:t>
            </a:r>
          </a:p>
          <a:p>
            <a:pPr lvl="1" fontAlgn="auto">
              <a:spcAft>
                <a:spcPts val="0"/>
              </a:spcAft>
              <a:defRPr/>
            </a:pPr>
            <a:r>
              <a:rPr lang="en-US" sz="1400" dirty="0">
                <a:latin typeface="Raleway" panose="020B0503030101060003" pitchFamily="34" charset="77"/>
                <a:sym typeface="Wingdings" pitchFamily="2" charset="2"/>
              </a:rPr>
              <a:t>watching others succeed</a:t>
            </a:r>
          </a:p>
          <a:p>
            <a:pPr lvl="1" fontAlgn="auto">
              <a:spcAft>
                <a:spcPts val="0"/>
              </a:spcAft>
              <a:defRPr/>
            </a:pPr>
            <a:r>
              <a:rPr lang="en-US" sz="1400" dirty="0">
                <a:latin typeface="Raleway" panose="020B0503030101060003" pitchFamily="34" charset="77"/>
                <a:sym typeface="Wingdings" pitchFamily="2" charset="2"/>
              </a:rPr>
              <a:t>encouragement</a:t>
            </a:r>
          </a:p>
          <a:p>
            <a:pPr lvl="1" fontAlgn="auto">
              <a:spcAft>
                <a:spcPts val="0"/>
              </a:spcAft>
              <a:defRPr/>
            </a:pPr>
            <a:r>
              <a:rPr lang="en-US" sz="1400" dirty="0">
                <a:latin typeface="Raleway" panose="020B0503030101060003" pitchFamily="34" charset="77"/>
                <a:sym typeface="Wingdings" pitchFamily="2" charset="2"/>
              </a:rPr>
              <a:t>emotional and physiologic state (+ or - emotions)</a:t>
            </a:r>
          </a:p>
          <a:p>
            <a:pPr lvl="1" fontAlgn="auto">
              <a:spcAft>
                <a:spcPts val="0"/>
              </a:spcAft>
              <a:defRPr/>
            </a:pPr>
            <a:r>
              <a:rPr lang="en-US" sz="1400" dirty="0">
                <a:latin typeface="Raleway" panose="020B0503030101060003" pitchFamily="34" charset="77"/>
                <a:sym typeface="Wingdings" pitchFamily="2" charset="2"/>
              </a:rPr>
              <a:t>imaginative experiences (visualization)</a:t>
            </a:r>
            <a:endParaRPr lang="en-US" sz="1400" dirty="0">
              <a:latin typeface="Raleway" panose="020B0503030101060003" pitchFamily="34" charset="77"/>
            </a:endParaRPr>
          </a:p>
          <a:p>
            <a:pPr marL="0" indent="0" fontAlgn="auto">
              <a:spcAft>
                <a:spcPts val="0"/>
              </a:spcAft>
              <a:buNone/>
              <a:defRPr/>
            </a:pPr>
            <a:endParaRPr lang="en-US" sz="1800" b="1" dirty="0">
              <a:latin typeface="Raleway" panose="020B0503030101060003" pitchFamily="34" charset="77"/>
            </a:endParaRPr>
          </a:p>
          <a:p>
            <a:pPr marL="0" indent="0" fontAlgn="auto">
              <a:spcAft>
                <a:spcPts val="0"/>
              </a:spcAft>
              <a:buNone/>
              <a:defRPr/>
            </a:pPr>
            <a:r>
              <a:rPr lang="en-US" sz="1800" b="1" dirty="0">
                <a:latin typeface="Raleway" panose="020B0503030101060003" pitchFamily="34" charset="77"/>
              </a:rPr>
              <a:t>how can we promote better self efficacy through our treatment approach?</a:t>
            </a: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1507" name="Picture 3">
            <a:extLst>
              <a:ext uri="{FF2B5EF4-FFF2-40B4-BE49-F238E27FC236}">
                <a16:creationId xmlns:a16="http://schemas.microsoft.com/office/drawing/2014/main" id="{F7258492-66E8-7442-8F6F-CC6680A8D2A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Box 4">
            <a:extLst>
              <a:ext uri="{FF2B5EF4-FFF2-40B4-BE49-F238E27FC236}">
                <a16:creationId xmlns:a16="http://schemas.microsoft.com/office/drawing/2014/main" id="{C767931D-6029-ED48-8DB7-5FDBC105FB16}"/>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67517BC8-AF8F-2141-B3AF-ACA571E80D46}"/>
              </a:ext>
            </a:extLst>
          </p:cNvPr>
          <p:cNvSpPr>
            <a:spLocks noGrp="1"/>
          </p:cNvSpPr>
          <p:nvPr>
            <p:ph type="sldNum" sz="quarter" idx="12"/>
          </p:nvPr>
        </p:nvSpPr>
        <p:spPr/>
        <p:txBody>
          <a:bodyPr/>
          <a:lstStyle/>
          <a:p>
            <a:pPr>
              <a:defRPr/>
            </a:pPr>
            <a:fld id="{4979691B-4C0C-9F44-94CF-5D8AD27E018E}" type="slidenum">
              <a:rPr lang="en-US" smtClean="0"/>
              <a:pPr>
                <a:defRPr/>
              </a:pPr>
              <a:t>18</a:t>
            </a:fld>
            <a:endParaRPr lang="en-US"/>
          </a:p>
        </p:txBody>
      </p:sp>
    </p:spTree>
    <p:extLst>
      <p:ext uri="{BB962C8B-B14F-4D97-AF65-F5344CB8AC3E}">
        <p14:creationId xmlns:p14="http://schemas.microsoft.com/office/powerpoint/2010/main" val="2964868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690B267-0A53-4136-8CF4-939D18C360A3}"/>
              </a:ext>
            </a:extLst>
          </p:cNvPr>
          <p:cNvGraphicFramePr>
            <a:graphicFrameLocks noChangeAspect="1"/>
          </p:cNvGraphicFramePr>
          <p:nvPr>
            <p:custDataLst>
              <p:tags r:id="rId1"/>
            </p:custDataLst>
            <p:extLst>
              <p:ext uri="{D42A27DB-BD31-4B8C-83A1-F6EECF244321}">
                <p14:modId xmlns:p14="http://schemas.microsoft.com/office/powerpoint/2010/main" val="36503778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3553" name="Title 1">
            <a:extLst>
              <a:ext uri="{FF2B5EF4-FFF2-40B4-BE49-F238E27FC236}">
                <a16:creationId xmlns:a16="http://schemas.microsoft.com/office/drawing/2014/main" id="{9C3F866B-5D0D-954C-AD22-67D82362905F}"/>
              </a:ext>
            </a:extLst>
          </p:cNvPr>
          <p:cNvSpPr>
            <a:spLocks noGrp="1" noChangeArrowheads="1"/>
          </p:cNvSpPr>
          <p:nvPr>
            <p:ph type="title"/>
          </p:nvPr>
        </p:nvSpPr>
        <p:spPr>
          <a:xfrm>
            <a:off x="609600" y="117475"/>
            <a:ext cx="10515600" cy="1325563"/>
          </a:xfrm>
        </p:spPr>
        <p:txBody>
          <a:bodyPr vert="horz"/>
          <a:lstStyle/>
          <a:p>
            <a:r>
              <a:rPr lang="en-US" altLang="en-US" sz="5400" spc="300" dirty="0">
                <a:solidFill>
                  <a:srgbClr val="275B42"/>
                </a:solidFill>
                <a:latin typeface="Raleway" panose="020B0503030101060003"/>
              </a:rPr>
              <a:t>In summary…</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600" y="1648918"/>
            <a:ext cx="10962807" cy="4841823"/>
          </a:xfrm>
        </p:spPr>
        <p:txBody>
          <a:bodyPr rtlCol="0">
            <a:noAutofit/>
          </a:bodyPr>
          <a:lstStyle/>
          <a:p>
            <a:pPr marL="457200" indent="-457200" fontAlgn="auto">
              <a:lnSpc>
                <a:spcPct val="150000"/>
              </a:lnSpc>
              <a:spcAft>
                <a:spcPts val="0"/>
              </a:spcAft>
              <a:buFont typeface="+mj-lt"/>
              <a:buAutoNum type="arabicPeriod"/>
              <a:defRPr/>
            </a:pPr>
            <a:r>
              <a:rPr lang="en-US" sz="2000" b="1" dirty="0">
                <a:latin typeface="Raleway" panose="020B0503030101060003" pitchFamily="34" charset="77"/>
              </a:rPr>
              <a:t>Stress has huge impacts on our health </a:t>
            </a:r>
            <a:r>
              <a:rPr lang="en-US" sz="2000" dirty="0">
                <a:latin typeface="Raleway" panose="020B0503030101060003" pitchFamily="34" charset="77"/>
              </a:rPr>
              <a:t>– cortisol affects many body systems</a:t>
            </a:r>
          </a:p>
          <a:p>
            <a:pPr marL="457200" indent="-457200" fontAlgn="auto">
              <a:lnSpc>
                <a:spcPct val="150000"/>
              </a:lnSpc>
              <a:spcAft>
                <a:spcPts val="0"/>
              </a:spcAft>
              <a:buFont typeface="+mj-lt"/>
              <a:buAutoNum type="arabicPeriod"/>
              <a:defRPr/>
            </a:pPr>
            <a:r>
              <a:rPr lang="en-US" sz="2000" b="1" dirty="0">
                <a:latin typeface="Raleway" panose="020B0503030101060003" pitchFamily="34" charset="77"/>
              </a:rPr>
              <a:t>Gut health </a:t>
            </a:r>
            <a:r>
              <a:rPr lang="en-US" sz="2000" dirty="0">
                <a:latin typeface="Raleway" panose="020B0503030101060003" pitchFamily="34" charset="77"/>
              </a:rPr>
              <a:t>plays an important role</a:t>
            </a:r>
          </a:p>
          <a:p>
            <a:pPr marL="457200" indent="-457200" fontAlgn="auto">
              <a:lnSpc>
                <a:spcPct val="150000"/>
              </a:lnSpc>
              <a:spcAft>
                <a:spcPts val="0"/>
              </a:spcAft>
              <a:buFont typeface="+mj-lt"/>
              <a:buAutoNum type="arabicPeriod"/>
              <a:defRPr/>
            </a:pPr>
            <a:r>
              <a:rPr lang="en-US" sz="2000" b="1" dirty="0">
                <a:latin typeface="Raleway" panose="020B0503030101060003" pitchFamily="34" charset="77"/>
              </a:rPr>
              <a:t>Behaviors/thoughts/feelings about food </a:t>
            </a:r>
            <a:r>
              <a:rPr lang="en-US" sz="2000" dirty="0">
                <a:latin typeface="Raleway" panose="020B0503030101060003" pitchFamily="34" charset="77"/>
              </a:rPr>
              <a:t>are significant contributors to HPA activation </a:t>
            </a:r>
          </a:p>
          <a:p>
            <a:pPr marL="457200" indent="-457200" fontAlgn="auto">
              <a:lnSpc>
                <a:spcPct val="150000"/>
              </a:lnSpc>
              <a:spcAft>
                <a:spcPts val="0"/>
              </a:spcAft>
              <a:buFont typeface="+mj-lt"/>
              <a:buAutoNum type="arabicPeriod"/>
              <a:defRPr/>
            </a:pPr>
            <a:r>
              <a:rPr lang="en-US" sz="2000" b="1" dirty="0">
                <a:latin typeface="Raleway" panose="020B0503030101060003" pitchFamily="34" charset="77"/>
              </a:rPr>
              <a:t>Intuitive eaters </a:t>
            </a:r>
            <a:r>
              <a:rPr lang="en-US" sz="2000" dirty="0">
                <a:latin typeface="Raleway" panose="020B0503030101060003" pitchFamily="34" charset="77"/>
              </a:rPr>
              <a:t>tend to trust themselves, have better self esteem and self efficacy and therefore have less psychological stress leading to better physical health</a:t>
            </a:r>
          </a:p>
          <a:p>
            <a:pPr marL="457200" indent="-457200" fontAlgn="auto">
              <a:lnSpc>
                <a:spcPct val="150000"/>
              </a:lnSpc>
              <a:spcAft>
                <a:spcPts val="0"/>
              </a:spcAft>
              <a:buFont typeface="+mj-lt"/>
              <a:buAutoNum type="arabicPeriod"/>
              <a:defRPr/>
            </a:pPr>
            <a:r>
              <a:rPr lang="en-US" sz="2000" b="1" dirty="0">
                <a:latin typeface="Raleway" panose="020B0503030101060003" pitchFamily="34" charset="77"/>
              </a:rPr>
              <a:t>People with healthy self esteem, body image and mental health </a:t>
            </a:r>
            <a:r>
              <a:rPr lang="en-US" sz="2000" dirty="0">
                <a:latin typeface="Raleway" panose="020B0503030101060003" pitchFamily="34" charset="77"/>
              </a:rPr>
              <a:t>are more likely to engage in health promoting behaviors</a:t>
            </a:r>
            <a:endParaRPr lang="en-US" sz="1800" dirty="0">
              <a:latin typeface="Raleway" panose="020B0503030101060003" pitchFamily="34" charset="77"/>
            </a:endParaRPr>
          </a:p>
          <a:p>
            <a:pPr marL="342900" indent="-342900" fontAlgn="auto">
              <a:spcAft>
                <a:spcPts val="0"/>
              </a:spcAft>
              <a:buFont typeface="+mj-lt"/>
              <a:buAutoNum type="arabicPeriod"/>
              <a:defRPr/>
            </a:pPr>
            <a:endParaRPr lang="en-US" sz="1800" b="1" dirty="0">
              <a:latin typeface="Raleway" panose="020B0503030101060003" pitchFamily="34" charset="77"/>
            </a:endParaRPr>
          </a:p>
          <a:p>
            <a:pPr marL="342900" indent="-342900" fontAlgn="auto">
              <a:spcAft>
                <a:spcPts val="0"/>
              </a:spcAft>
              <a:buFont typeface="+mj-lt"/>
              <a:buAutoNum type="arabicPeriod"/>
              <a:defRPr/>
            </a:pPr>
            <a:endParaRPr lang="en-US" sz="1800"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3555" name="Picture 3">
            <a:extLst>
              <a:ext uri="{FF2B5EF4-FFF2-40B4-BE49-F238E27FC236}">
                <a16:creationId xmlns:a16="http://schemas.microsoft.com/office/drawing/2014/main" id="{A4368AEF-544E-3245-9BB6-D200207367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Box 4">
            <a:extLst>
              <a:ext uri="{FF2B5EF4-FFF2-40B4-BE49-F238E27FC236}">
                <a16:creationId xmlns:a16="http://schemas.microsoft.com/office/drawing/2014/main" id="{8E04019B-57C4-2249-8969-2F43AE0CA7E0}"/>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A1E28122-93CC-F842-9481-24A8CA6BC87E}"/>
              </a:ext>
            </a:extLst>
          </p:cNvPr>
          <p:cNvSpPr>
            <a:spLocks noGrp="1"/>
          </p:cNvSpPr>
          <p:nvPr>
            <p:ph type="sldNum" sz="quarter" idx="12"/>
          </p:nvPr>
        </p:nvSpPr>
        <p:spPr/>
        <p:txBody>
          <a:bodyPr/>
          <a:lstStyle/>
          <a:p>
            <a:pPr>
              <a:defRPr/>
            </a:pPr>
            <a:fld id="{4979691B-4C0C-9F44-94CF-5D8AD27E018E}"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9F321D8B-0F5E-4BEE-8358-32916680145A}"/>
              </a:ext>
            </a:extLst>
          </p:cNvPr>
          <p:cNvGraphicFramePr>
            <a:graphicFrameLocks noChangeAspect="1"/>
          </p:cNvGraphicFramePr>
          <p:nvPr>
            <p:custDataLst>
              <p:tags r:id="rId1"/>
            </p:custDataLst>
            <p:extLst>
              <p:ext uri="{D42A27DB-BD31-4B8C-83A1-F6EECF244321}">
                <p14:modId xmlns:p14="http://schemas.microsoft.com/office/powerpoint/2010/main" val="1907423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8" imgH="278" progId="TCLayout.ActiveDocument.1">
                  <p:embed/>
                </p:oleObj>
              </mc:Choice>
              <mc:Fallback>
                <p:oleObj name="think-cell Slide" r:id="rId3" imgW="278" imgH="278"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097" name="Title 1">
            <a:extLst>
              <a:ext uri="{FF2B5EF4-FFF2-40B4-BE49-F238E27FC236}">
                <a16:creationId xmlns:a16="http://schemas.microsoft.com/office/drawing/2014/main" id="{4627239A-B25F-F645-8A09-BA7937E77841}"/>
              </a:ext>
            </a:extLst>
          </p:cNvPr>
          <p:cNvSpPr>
            <a:spLocks noGrp="1" noChangeArrowheads="1"/>
          </p:cNvSpPr>
          <p:nvPr>
            <p:ph type="title"/>
          </p:nvPr>
        </p:nvSpPr>
        <p:spPr/>
        <p:txBody>
          <a:bodyPr vert="horz"/>
          <a:lstStyle/>
          <a:p>
            <a:r>
              <a:rPr lang="en-US" altLang="en-US" sz="5600" spc="300" dirty="0">
                <a:solidFill>
                  <a:srgbClr val="275B42"/>
                </a:solidFill>
                <a:latin typeface="Raleway" panose="020B0503030101060003"/>
              </a:rPr>
              <a:t>How I got here…</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838199" y="1825625"/>
            <a:ext cx="11004031" cy="4351338"/>
          </a:xfrm>
        </p:spPr>
        <p:txBody>
          <a:bodyPr rtlCol="0">
            <a:normAutofit fontScale="92500" lnSpcReduction="20000"/>
          </a:bodyPr>
          <a:lstStyle/>
          <a:p>
            <a:pPr marL="0" indent="0" fontAlgn="auto">
              <a:lnSpc>
                <a:spcPct val="170000"/>
              </a:lnSpc>
              <a:spcAft>
                <a:spcPts val="0"/>
              </a:spcAft>
              <a:buNone/>
              <a:defRPr/>
            </a:pPr>
            <a:r>
              <a:rPr lang="en-US" dirty="0">
                <a:latin typeface="Raleway" panose="020B0503030101060003" pitchFamily="34" charset="77"/>
              </a:rPr>
              <a:t>2012 </a:t>
            </a:r>
            <a:r>
              <a:rPr lang="en-US" dirty="0">
                <a:latin typeface="Raleway" panose="020B0503030101060003" pitchFamily="34" charset="77"/>
                <a:sym typeface="Wingdings" panose="05000000000000000000" pitchFamily="2" charset="2"/>
              </a:rPr>
              <a:t> </a:t>
            </a:r>
            <a:r>
              <a:rPr lang="en-US" dirty="0">
                <a:latin typeface="Raleway" panose="020B0503030101060003" pitchFamily="34" charset="77"/>
              </a:rPr>
              <a:t>began career as dietitian in alternative and “holistic” medicine </a:t>
            </a:r>
          </a:p>
          <a:p>
            <a:pPr lvl="1" fontAlgn="auto">
              <a:lnSpc>
                <a:spcPct val="170000"/>
              </a:lnSpc>
              <a:spcAft>
                <a:spcPts val="0"/>
              </a:spcAft>
              <a:defRPr/>
            </a:pPr>
            <a:r>
              <a:rPr lang="en-US" dirty="0">
                <a:latin typeface="Raleway" panose="020B0503030101060003" pitchFamily="34" charset="77"/>
              </a:rPr>
              <a:t>Passion for the therapeutic effect of food, but not yet discovered IE/HAES</a:t>
            </a:r>
          </a:p>
          <a:p>
            <a:pPr marL="0" indent="0" fontAlgn="auto">
              <a:lnSpc>
                <a:spcPct val="170000"/>
              </a:lnSpc>
              <a:spcAft>
                <a:spcPts val="0"/>
              </a:spcAft>
              <a:buNone/>
              <a:defRPr/>
            </a:pPr>
            <a:r>
              <a:rPr lang="en-US" dirty="0">
                <a:latin typeface="Raleway" panose="020B0503030101060003" pitchFamily="34" charset="77"/>
              </a:rPr>
              <a:t>2013 </a:t>
            </a:r>
            <a:r>
              <a:rPr lang="en-US" dirty="0">
                <a:latin typeface="Raleway" panose="020B0503030101060003" pitchFamily="34" charset="77"/>
                <a:sym typeface="Wingdings" panose="05000000000000000000" pitchFamily="2" charset="2"/>
              </a:rPr>
              <a:t></a:t>
            </a:r>
            <a:r>
              <a:rPr lang="en-US" dirty="0">
                <a:latin typeface="Raleway" panose="020B0503030101060003" pitchFamily="34" charset="77"/>
              </a:rPr>
              <a:t> started women’s telemedicine practice &amp; work in the ED field </a:t>
            </a:r>
          </a:p>
          <a:p>
            <a:pPr lvl="1" fontAlgn="auto">
              <a:lnSpc>
                <a:spcPct val="170000"/>
              </a:lnSpc>
              <a:spcAft>
                <a:spcPts val="0"/>
              </a:spcAft>
              <a:defRPr/>
            </a:pPr>
            <a:r>
              <a:rPr lang="en-US" dirty="0">
                <a:latin typeface="Raleway" panose="020B0503030101060003" pitchFamily="34" charset="77"/>
              </a:rPr>
              <a:t>Was introduced to IE and the HAES paradigm</a:t>
            </a:r>
          </a:p>
          <a:p>
            <a:pPr marL="0" indent="0" fontAlgn="auto">
              <a:lnSpc>
                <a:spcPct val="170000"/>
              </a:lnSpc>
              <a:spcAft>
                <a:spcPts val="0"/>
              </a:spcAft>
              <a:buNone/>
              <a:defRPr/>
            </a:pPr>
            <a:r>
              <a:rPr lang="en-US" dirty="0">
                <a:latin typeface="Raleway" panose="020B0503030101060003" pitchFamily="34" charset="77"/>
              </a:rPr>
              <a:t>2014 </a:t>
            </a:r>
            <a:r>
              <a:rPr lang="en-US" dirty="0">
                <a:latin typeface="Raleway" panose="020B0503030101060003" pitchFamily="34" charset="77"/>
                <a:sym typeface="Wingdings" panose="05000000000000000000" pitchFamily="2" charset="2"/>
              </a:rPr>
              <a:t></a:t>
            </a:r>
            <a:r>
              <a:rPr lang="en-US" dirty="0">
                <a:latin typeface="Raleway" panose="020B0503030101060003" pitchFamily="34" charset="77"/>
              </a:rPr>
              <a:t> went back to school to become a Nurse Practitioner</a:t>
            </a:r>
          </a:p>
          <a:p>
            <a:pPr lvl="1" fontAlgn="auto">
              <a:lnSpc>
                <a:spcPct val="170000"/>
              </a:lnSpc>
              <a:spcAft>
                <a:spcPts val="0"/>
              </a:spcAft>
              <a:defRPr/>
            </a:pPr>
            <a:r>
              <a:rPr lang="en-US" dirty="0">
                <a:latin typeface="Raleway" panose="020B0503030101060003" pitchFamily="34" charset="77"/>
              </a:rPr>
              <a:t>Bridged therapeutic effect of food with IE/HAES as I simultaneously combined my nursing and dietetics education into my practice </a:t>
            </a:r>
          </a:p>
        </p:txBody>
      </p:sp>
      <p:pic>
        <p:nvPicPr>
          <p:cNvPr id="4099" name="Picture 3">
            <a:extLst>
              <a:ext uri="{FF2B5EF4-FFF2-40B4-BE49-F238E27FC236}">
                <a16:creationId xmlns:a16="http://schemas.microsoft.com/office/drawing/2014/main" id="{8AC7FA60-474A-7F4A-A4D3-A8F250C8FB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37738" y="365125"/>
            <a:ext cx="13493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404D1ECF-B675-2C40-882D-CB23D59B63D4}"/>
              </a:ext>
            </a:extLst>
          </p:cNvPr>
          <p:cNvSpPr>
            <a:spLocks noGrp="1"/>
          </p:cNvSpPr>
          <p:nvPr>
            <p:ph type="sldNum" sz="quarter" idx="12"/>
          </p:nvPr>
        </p:nvSpPr>
        <p:spPr/>
        <p:txBody>
          <a:bodyPr/>
          <a:lstStyle/>
          <a:p>
            <a:pPr>
              <a:defRPr/>
            </a:pPr>
            <a:fld id="{4979691B-4C0C-9F44-94CF-5D8AD27E018E}"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9A55267A-F46A-4380-A0FD-C7E23E4ABC9E}"/>
              </a:ext>
            </a:extLst>
          </p:cNvPr>
          <p:cNvGraphicFramePr>
            <a:graphicFrameLocks noChangeAspect="1"/>
          </p:cNvGraphicFramePr>
          <p:nvPr>
            <p:custDataLst>
              <p:tags r:id="rId1"/>
            </p:custDataLst>
            <p:extLst>
              <p:ext uri="{D42A27DB-BD31-4B8C-83A1-F6EECF244321}">
                <p14:modId xmlns:p14="http://schemas.microsoft.com/office/powerpoint/2010/main" val="38604913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609600" y="117475"/>
            <a:ext cx="10515600" cy="1325563"/>
          </a:xfrm>
        </p:spPr>
        <p:txBody>
          <a:bodyPr vert="horz"/>
          <a:lstStyle/>
          <a:p>
            <a:r>
              <a:rPr lang="en-US" altLang="en-US" sz="4800" spc="300" dirty="0">
                <a:solidFill>
                  <a:srgbClr val="275B42"/>
                </a:solidFill>
                <a:latin typeface="Raleway" panose="020B0503030101060003"/>
              </a:rPr>
              <a:t>Case study</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599" y="1325563"/>
            <a:ext cx="10628313" cy="5176837"/>
          </a:xfrm>
        </p:spPr>
        <p:txBody>
          <a:bodyPr rtlCol="0">
            <a:noAutofit/>
          </a:bodyPr>
          <a:lstStyle/>
          <a:p>
            <a:pPr fontAlgn="auto">
              <a:spcAft>
                <a:spcPts val="0"/>
              </a:spcAft>
              <a:defRPr/>
            </a:pPr>
            <a:r>
              <a:rPr lang="en-US" sz="1800" dirty="0">
                <a:latin typeface="Raleway" panose="020B0503030101060003" pitchFamily="34" charset="77"/>
              </a:rPr>
              <a:t>Rachael is a 31 year old female who is referred to you for nutrition counseling. After her physical exam with her PCP, her lab values are diagnostic for hyperlipidemia and T2DM. She has possible PCOS that will need to be further worked up to confirm diagnosis and she has a positive ANA. Her BMI is 32.4. </a:t>
            </a:r>
          </a:p>
          <a:p>
            <a:pPr fontAlgn="auto">
              <a:spcAft>
                <a:spcPts val="0"/>
              </a:spcAft>
              <a:defRPr/>
            </a:pPr>
            <a:r>
              <a:rPr lang="en-US" sz="1800" dirty="0">
                <a:latin typeface="Raleway" panose="020B0503030101060003" pitchFamily="34" charset="77"/>
              </a:rPr>
              <a:t>Her history includes chronic dieting, weight loss and gain +/- 40 </a:t>
            </a:r>
            <a:r>
              <a:rPr lang="en-US" sz="1800" dirty="0" err="1">
                <a:latin typeface="Raleway" panose="020B0503030101060003" pitchFamily="34" charset="77"/>
              </a:rPr>
              <a:t>lbs</a:t>
            </a:r>
            <a:r>
              <a:rPr lang="en-US" sz="1800" dirty="0">
                <a:latin typeface="Raleway" panose="020B0503030101060003" pitchFamily="34" charset="77"/>
              </a:rPr>
              <a:t>, skipping meals and her sleep schedule is up and down – most nights she’s in bed by 1am to 2am and up around 7am or 8am. On weekends she sleeps until 12pm or 1pm.</a:t>
            </a:r>
          </a:p>
          <a:p>
            <a:pPr fontAlgn="auto">
              <a:spcAft>
                <a:spcPts val="0"/>
              </a:spcAft>
              <a:defRPr/>
            </a:pPr>
            <a:r>
              <a:rPr lang="en-US" sz="1800" dirty="0">
                <a:latin typeface="Raleway" panose="020B0503030101060003" pitchFamily="34" charset="77"/>
              </a:rPr>
              <a:t>Over the past year she has changed jobs, taken care of her sick father who passed away and ended a 4 year relationship. She does not report any over eating or binge eating. 24 hour dietary recall is as follows: </a:t>
            </a:r>
          </a:p>
          <a:p>
            <a:pPr fontAlgn="auto">
              <a:spcAft>
                <a:spcPts val="0"/>
              </a:spcAft>
              <a:defRPr/>
            </a:pPr>
            <a:r>
              <a:rPr lang="en-US" sz="1800" dirty="0">
                <a:latin typeface="Raleway" panose="020B0503030101060003" pitchFamily="34" charset="77"/>
              </a:rPr>
              <a:t>Wakes around 7am </a:t>
            </a:r>
          </a:p>
          <a:p>
            <a:pPr fontAlgn="auto">
              <a:spcAft>
                <a:spcPts val="0"/>
              </a:spcAft>
              <a:defRPr/>
            </a:pPr>
            <a:r>
              <a:rPr lang="en-US" sz="1800" dirty="0">
                <a:latin typeface="Raleway" panose="020B0503030101060003" pitchFamily="34" charset="77"/>
              </a:rPr>
              <a:t>Drinks black coffee until 11am </a:t>
            </a:r>
          </a:p>
          <a:p>
            <a:pPr fontAlgn="auto">
              <a:spcAft>
                <a:spcPts val="0"/>
              </a:spcAft>
              <a:defRPr/>
            </a:pPr>
            <a:r>
              <a:rPr lang="en-US" sz="1800" dirty="0">
                <a:latin typeface="Raleway" panose="020B0503030101060003" pitchFamily="34" charset="77"/>
              </a:rPr>
              <a:t>11:30am to noon – ½ cup oatmeal with fruit, ~1 tbsp. chia seeds, ~ 1 tbsp. peanut butter and almond milk </a:t>
            </a:r>
          </a:p>
          <a:p>
            <a:pPr fontAlgn="auto">
              <a:spcAft>
                <a:spcPts val="0"/>
              </a:spcAft>
              <a:defRPr/>
            </a:pPr>
            <a:r>
              <a:rPr lang="en-US" sz="1800" dirty="0">
                <a:latin typeface="Raleway" panose="020B0503030101060003" pitchFamily="34" charset="77"/>
              </a:rPr>
              <a:t>9pm dinner includes take out burrito with side or chips and </a:t>
            </a:r>
            <a:r>
              <a:rPr lang="en-US" sz="1800" dirty="0" err="1">
                <a:latin typeface="Raleway" panose="020B0503030101060003" pitchFamily="34" charset="77"/>
              </a:rPr>
              <a:t>guac</a:t>
            </a:r>
            <a:r>
              <a:rPr lang="en-US" sz="1800" dirty="0">
                <a:latin typeface="Raleway" panose="020B0503030101060003" pitchFamily="34" charset="77"/>
              </a:rPr>
              <a:t> (~ ½ cup)</a:t>
            </a:r>
          </a:p>
          <a:p>
            <a:pPr marL="0" indent="0" fontAlgn="auto">
              <a:spcAft>
                <a:spcPts val="0"/>
              </a:spcAft>
              <a:buNone/>
              <a:defRPr/>
            </a:pPr>
            <a:endParaRPr lang="en-US" sz="1600" dirty="0">
              <a:latin typeface="Raleway" panose="020B0503030101060003" pitchFamily="34" charset="77"/>
            </a:endParaRPr>
          </a:p>
          <a:p>
            <a:pPr marL="0" indent="0" fontAlgn="auto">
              <a:spcAft>
                <a:spcPts val="0"/>
              </a:spcAft>
              <a:buNone/>
              <a:defRPr/>
            </a:pPr>
            <a:r>
              <a:rPr lang="en-US" sz="2000" b="1" dirty="0">
                <a:latin typeface="Raleway" panose="020B0503030101060003" pitchFamily="34" charset="77"/>
              </a:rPr>
              <a:t>What is your assessment of this client? </a:t>
            </a: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3D0E0684-CF74-264B-B8CC-C9AF5969CD41}"/>
              </a:ext>
            </a:extLst>
          </p:cNvPr>
          <p:cNvSpPr>
            <a:spLocks noGrp="1"/>
          </p:cNvSpPr>
          <p:nvPr>
            <p:ph type="sldNum" sz="quarter" idx="12"/>
          </p:nvPr>
        </p:nvSpPr>
        <p:spPr/>
        <p:txBody>
          <a:bodyPr/>
          <a:lstStyle/>
          <a:p>
            <a:pPr>
              <a:defRPr/>
            </a:pPr>
            <a:fld id="{4979691B-4C0C-9F44-94CF-5D8AD27E018E}"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80E7301F-560D-49F9-9097-CD1A78873F91}"/>
              </a:ext>
            </a:extLst>
          </p:cNvPr>
          <p:cNvGraphicFramePr>
            <a:graphicFrameLocks noChangeAspect="1"/>
          </p:cNvGraphicFramePr>
          <p:nvPr>
            <p:custDataLst>
              <p:tags r:id="rId1"/>
            </p:custDataLst>
            <p:extLst>
              <p:ext uri="{D42A27DB-BD31-4B8C-83A1-F6EECF244321}">
                <p14:modId xmlns:p14="http://schemas.microsoft.com/office/powerpoint/2010/main" val="7684653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609600" y="117475"/>
            <a:ext cx="10515600" cy="1325563"/>
          </a:xfrm>
        </p:spPr>
        <p:txBody>
          <a:bodyPr vert="horz"/>
          <a:lstStyle/>
          <a:p>
            <a:r>
              <a:rPr lang="en-US" altLang="en-US" sz="4800" spc="300" dirty="0">
                <a:solidFill>
                  <a:srgbClr val="275B42"/>
                </a:solidFill>
                <a:latin typeface="Raleway" panose="020B0503030101060003"/>
              </a:rPr>
              <a:t>Step 4 – Health As A Whole</a:t>
            </a:r>
            <a:endParaRPr lang="en-US" altLang="en-US" sz="4000" spc="300" dirty="0">
              <a:solidFill>
                <a:srgbClr val="275B42"/>
              </a:solidFill>
              <a:latin typeface="Raleway" panose="020B0503030101060003"/>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600" y="1223962"/>
            <a:ext cx="10628313" cy="5375040"/>
          </a:xfrm>
        </p:spPr>
        <p:txBody>
          <a:bodyPr rtlCol="0">
            <a:noAutofit/>
          </a:bodyPr>
          <a:lstStyle/>
          <a:p>
            <a:pPr marL="0" indent="0" algn="ctr" fontAlgn="auto">
              <a:lnSpc>
                <a:spcPct val="150000"/>
              </a:lnSpc>
              <a:spcAft>
                <a:spcPts val="0"/>
              </a:spcAft>
              <a:buNone/>
              <a:defRPr/>
            </a:pPr>
            <a:endParaRPr lang="en-US" sz="2000" dirty="0">
              <a:latin typeface="Raleway" panose="020B0503030101060003" pitchFamily="34" charset="77"/>
            </a:endParaRPr>
          </a:p>
          <a:p>
            <a:pPr marL="0" indent="0" fontAlgn="auto">
              <a:lnSpc>
                <a:spcPct val="150000"/>
              </a:lnSpc>
              <a:spcAft>
                <a:spcPts val="0"/>
              </a:spcAft>
              <a:buNone/>
              <a:defRPr/>
            </a:pPr>
            <a:r>
              <a:rPr lang="en-US" sz="2000" dirty="0">
                <a:latin typeface="Raleway" panose="020B0503030101060003" pitchFamily="34" charset="77"/>
              </a:rPr>
              <a:t>Health is dynamic - </a:t>
            </a:r>
            <a:r>
              <a:rPr lang="en-US" sz="2000" b="1" dirty="0">
                <a:latin typeface="Raleway" panose="020B0503030101060003" pitchFamily="34" charset="77"/>
              </a:rPr>
              <a:t>social, psychological, economic, racial, physical and emotional</a:t>
            </a:r>
            <a:r>
              <a:rPr lang="en-US" sz="2000" dirty="0">
                <a:latin typeface="Raleway" panose="020B0503030101060003" pitchFamily="34" charset="77"/>
              </a:rPr>
              <a:t> - this broader lens allows us to provide </a:t>
            </a:r>
            <a:r>
              <a:rPr lang="en-US" sz="2000" b="1" u="sng" dirty="0">
                <a:latin typeface="Raleway" panose="020B0503030101060003" pitchFamily="34" charset="77"/>
              </a:rPr>
              <a:t>evidence based </a:t>
            </a:r>
            <a:r>
              <a:rPr lang="en-US" sz="2000" dirty="0">
                <a:latin typeface="Raleway" panose="020B0503030101060003" pitchFamily="34" charset="77"/>
              </a:rPr>
              <a:t>and </a:t>
            </a:r>
            <a:r>
              <a:rPr lang="en-US" sz="2000" b="1" u="sng" dirty="0">
                <a:latin typeface="Raleway" panose="020B0503030101060003" pitchFamily="34" charset="77"/>
              </a:rPr>
              <a:t>ethical</a:t>
            </a:r>
            <a:r>
              <a:rPr lang="en-US" sz="2000" dirty="0">
                <a:latin typeface="Raleway" panose="020B0503030101060003" pitchFamily="34" charset="77"/>
              </a:rPr>
              <a:t> care</a:t>
            </a:r>
          </a:p>
          <a:p>
            <a:pPr marL="0" indent="0" fontAlgn="auto">
              <a:lnSpc>
                <a:spcPct val="150000"/>
              </a:lnSpc>
              <a:spcAft>
                <a:spcPts val="0"/>
              </a:spcAft>
              <a:buNone/>
              <a:defRPr/>
            </a:pPr>
            <a:endParaRPr lang="en-US" dirty="0">
              <a:latin typeface="Raleway" panose="020B0503030101060003" pitchFamily="34" charset="77"/>
            </a:endParaRPr>
          </a:p>
          <a:p>
            <a:pPr marL="0" indent="0" fontAlgn="auto">
              <a:lnSpc>
                <a:spcPct val="150000"/>
              </a:lnSpc>
              <a:spcAft>
                <a:spcPts val="0"/>
              </a:spcAft>
              <a:buNone/>
              <a:defRPr/>
            </a:pPr>
            <a:r>
              <a:rPr lang="en-US" dirty="0">
                <a:latin typeface="Raleway" panose="020B0503030101060003" pitchFamily="34" charset="77"/>
              </a:rPr>
              <a:t>CONSIDER THIS…</a:t>
            </a:r>
            <a:endParaRPr lang="en-US" sz="2400" dirty="0">
              <a:latin typeface="Raleway" panose="020B0503030101060003" pitchFamily="34" charset="77"/>
            </a:endParaRPr>
          </a:p>
          <a:p>
            <a:pPr marL="0" indent="0" fontAlgn="auto">
              <a:lnSpc>
                <a:spcPct val="150000"/>
              </a:lnSpc>
              <a:spcAft>
                <a:spcPts val="0"/>
              </a:spcAft>
              <a:buNone/>
              <a:defRPr/>
            </a:pPr>
            <a:r>
              <a:rPr lang="en-US" sz="1900" b="1" dirty="0">
                <a:latin typeface="Raleway" panose="020B0503030101060003" pitchFamily="34" charset="77"/>
              </a:rPr>
              <a:t>Many</a:t>
            </a:r>
            <a:r>
              <a:rPr lang="en-US" sz="1900" dirty="0">
                <a:latin typeface="Raleway" panose="020B0503030101060003" pitchFamily="34" charset="77"/>
              </a:rPr>
              <a:t> </a:t>
            </a:r>
            <a:r>
              <a:rPr lang="en-US" sz="1900" b="1" dirty="0">
                <a:latin typeface="Raleway" panose="020B0503030101060003" pitchFamily="34" charset="77"/>
              </a:rPr>
              <a:t>factors </a:t>
            </a:r>
            <a:r>
              <a:rPr lang="en-US" sz="1900" dirty="0">
                <a:latin typeface="Raleway" panose="020B0503030101060003" pitchFamily="34" charset="77"/>
              </a:rPr>
              <a:t>disrupt the HPA axis, leading to a </a:t>
            </a:r>
            <a:r>
              <a:rPr lang="en-US" sz="1900" b="1" dirty="0">
                <a:latin typeface="Raleway" panose="020B0503030101060003" pitchFamily="34" charset="77"/>
              </a:rPr>
              <a:t>stress response and inflammation</a:t>
            </a:r>
            <a:r>
              <a:rPr lang="en-US" sz="2000" dirty="0">
                <a:latin typeface="Raleway" panose="020B0503030101060003" pitchFamily="34" charset="77"/>
              </a:rPr>
              <a:t>. </a:t>
            </a:r>
          </a:p>
          <a:p>
            <a:pPr marL="0" indent="0" fontAlgn="auto">
              <a:lnSpc>
                <a:spcPct val="150000"/>
              </a:lnSpc>
              <a:spcAft>
                <a:spcPts val="0"/>
              </a:spcAft>
              <a:buNone/>
              <a:defRPr/>
            </a:pPr>
            <a:r>
              <a:rPr lang="en-US" sz="2000" dirty="0">
                <a:latin typeface="Raleway" panose="020B0503030101060003" pitchFamily="34" charset="77"/>
              </a:rPr>
              <a:t>Illness and disease is a </a:t>
            </a:r>
            <a:r>
              <a:rPr lang="en-US" sz="2000" b="1" dirty="0">
                <a:latin typeface="Raleway" panose="020B0503030101060003" pitchFamily="34" charset="77"/>
              </a:rPr>
              <a:t>manifestation of underlying inflammation.</a:t>
            </a:r>
            <a:r>
              <a:rPr lang="en-US" sz="2000" dirty="0">
                <a:latin typeface="Raleway" panose="020B0503030101060003" pitchFamily="34" charset="77"/>
              </a:rPr>
              <a:t> </a:t>
            </a:r>
          </a:p>
          <a:p>
            <a:pPr marL="0" indent="0" fontAlgn="auto">
              <a:lnSpc>
                <a:spcPct val="150000"/>
              </a:lnSpc>
              <a:spcAft>
                <a:spcPts val="0"/>
              </a:spcAft>
              <a:buNone/>
              <a:defRPr/>
            </a:pPr>
            <a:r>
              <a:rPr lang="en-US" sz="2000" dirty="0">
                <a:latin typeface="Raleway" panose="020B0503030101060003" pitchFamily="34" charset="77"/>
              </a:rPr>
              <a:t>WHAT is causing the underlying inflammation? </a:t>
            </a: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4E46032C-3EB7-A449-B9FC-8DC59E88D981}"/>
              </a:ext>
            </a:extLst>
          </p:cNvPr>
          <p:cNvSpPr>
            <a:spLocks noGrp="1"/>
          </p:cNvSpPr>
          <p:nvPr>
            <p:ph type="sldNum" sz="quarter" idx="12"/>
          </p:nvPr>
        </p:nvSpPr>
        <p:spPr/>
        <p:txBody>
          <a:bodyPr/>
          <a:lstStyle/>
          <a:p>
            <a:pPr>
              <a:defRPr/>
            </a:pPr>
            <a:fld id="{4979691B-4C0C-9F44-94CF-5D8AD27E018E}" type="slidenum">
              <a:rPr lang="en-US" smtClean="0"/>
              <a:pPr>
                <a:defRPr/>
              </a:pPr>
              <a:t>21</a:t>
            </a:fld>
            <a:endParaRPr lang="en-US"/>
          </a:p>
        </p:txBody>
      </p:sp>
    </p:spTree>
    <p:extLst>
      <p:ext uri="{BB962C8B-B14F-4D97-AF65-F5344CB8AC3E}">
        <p14:creationId xmlns:p14="http://schemas.microsoft.com/office/powerpoint/2010/main" val="3187669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2628A2D-757E-4EEB-BB9C-10AA6BBB368B}"/>
              </a:ext>
            </a:extLst>
          </p:cNvPr>
          <p:cNvGraphicFramePr>
            <a:graphicFrameLocks noChangeAspect="1"/>
          </p:cNvGraphicFramePr>
          <p:nvPr>
            <p:custDataLst>
              <p:tags r:id="rId1"/>
            </p:custDataLst>
            <p:extLst>
              <p:ext uri="{D42A27DB-BD31-4B8C-83A1-F6EECF244321}">
                <p14:modId xmlns:p14="http://schemas.microsoft.com/office/powerpoint/2010/main" val="24836589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609600" y="117475"/>
            <a:ext cx="10515600" cy="1325563"/>
          </a:xfrm>
        </p:spPr>
        <p:txBody>
          <a:bodyPr vert="horz"/>
          <a:lstStyle/>
          <a:p>
            <a:r>
              <a:rPr lang="en-US" altLang="en-US" sz="4800" spc="300" dirty="0">
                <a:solidFill>
                  <a:srgbClr val="275B42"/>
                </a:solidFill>
                <a:latin typeface="Raleway" panose="020B0503030101060003"/>
              </a:rPr>
              <a:t>Step 4 – Health As A Whole</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357706" y="1729908"/>
            <a:ext cx="11292591" cy="5375040"/>
          </a:xfrm>
        </p:spPr>
        <p:txBody>
          <a:bodyPr rtlCol="0">
            <a:noAutofit/>
          </a:bodyPr>
          <a:lstStyle/>
          <a:p>
            <a:pPr marL="0" indent="0">
              <a:spcAft>
                <a:spcPts val="1800"/>
              </a:spcAft>
              <a:buNone/>
            </a:pPr>
            <a:r>
              <a:rPr lang="en-US" sz="2400" b="1" dirty="0">
                <a:latin typeface="Raleway" panose="020B0503030101060003" pitchFamily="34" charset="77"/>
              </a:rPr>
              <a:t>Based on the research…</a:t>
            </a:r>
            <a:endParaRPr lang="en-US" sz="2000" b="1" dirty="0">
              <a:latin typeface="Raleway" panose="020B0503030101060003" pitchFamily="34" charset="77"/>
            </a:endParaRPr>
          </a:p>
          <a:p>
            <a:pPr lvl="1">
              <a:lnSpc>
                <a:spcPct val="150000"/>
              </a:lnSpc>
            </a:pPr>
            <a:r>
              <a:rPr lang="en-US" sz="1900" b="1" dirty="0">
                <a:latin typeface="Raleway" panose="020B0503030101060003" pitchFamily="34" charset="77"/>
              </a:rPr>
              <a:t>Exercise?</a:t>
            </a:r>
            <a:r>
              <a:rPr lang="en-US" sz="1900" dirty="0">
                <a:latin typeface="Raleway" panose="020B0503030101060003" pitchFamily="34" charset="77"/>
              </a:rPr>
              <a:t> Moderate to high intensity exercise increases cortisol vs low intensity exercise </a:t>
            </a:r>
          </a:p>
          <a:p>
            <a:pPr lvl="1">
              <a:lnSpc>
                <a:spcPct val="150000"/>
              </a:lnSpc>
            </a:pPr>
            <a:r>
              <a:rPr lang="en-US" sz="1900" b="1" dirty="0">
                <a:latin typeface="Raleway" panose="020B0503030101060003" pitchFamily="34" charset="77"/>
              </a:rPr>
              <a:t>Sleep? </a:t>
            </a:r>
            <a:r>
              <a:rPr lang="en-US" sz="1900" dirty="0">
                <a:latin typeface="Raleway" panose="020B0503030101060003" pitchFamily="34" charset="77"/>
              </a:rPr>
              <a:t>Sleep deprivation alone leads to a systemic increase of inflammatory mediators </a:t>
            </a:r>
            <a:r>
              <a:rPr lang="en-US" sz="1900" dirty="0">
                <a:latin typeface="Raleway" panose="020B0503030101060003" pitchFamily="34" charset="77"/>
                <a:sym typeface="Wingdings" pitchFamily="2" charset="2"/>
              </a:rPr>
              <a:t> </a:t>
            </a:r>
            <a:r>
              <a:rPr lang="en-US" sz="1900" dirty="0">
                <a:latin typeface="Raleway" panose="020B0503030101060003" pitchFamily="34" charset="77"/>
              </a:rPr>
              <a:t> disruption of inflammatory homeostasis </a:t>
            </a:r>
            <a:r>
              <a:rPr lang="en-US" sz="1900" dirty="0">
                <a:latin typeface="Raleway" panose="020B0503030101060003" pitchFamily="34" charset="77"/>
                <a:sym typeface="Wingdings" pitchFamily="2" charset="2"/>
              </a:rPr>
              <a:t> </a:t>
            </a:r>
            <a:r>
              <a:rPr lang="en-US" sz="1900" dirty="0">
                <a:latin typeface="Raleway" panose="020B0503030101060003" pitchFamily="34" charset="77"/>
              </a:rPr>
              <a:t>insulin resistance, increased BP, and CVD</a:t>
            </a:r>
          </a:p>
          <a:p>
            <a:pPr lvl="1">
              <a:lnSpc>
                <a:spcPct val="150000"/>
              </a:lnSpc>
            </a:pPr>
            <a:r>
              <a:rPr lang="en-US" sz="1900" b="1" dirty="0">
                <a:latin typeface="Raleway" panose="020B0503030101060003" pitchFamily="34" charset="77"/>
              </a:rPr>
              <a:t>Stress? </a:t>
            </a:r>
            <a:r>
              <a:rPr lang="en-US" sz="1900" dirty="0">
                <a:latin typeface="Raleway" panose="020B0503030101060003" pitchFamily="34" charset="77"/>
              </a:rPr>
              <a:t>Stress itself alters body systems </a:t>
            </a:r>
            <a:r>
              <a:rPr lang="en-US" sz="1900" dirty="0">
                <a:latin typeface="Raleway" panose="020B0503030101060003" pitchFamily="34" charset="77"/>
                <a:sym typeface="Wingdings" pitchFamily="2" charset="2"/>
              </a:rPr>
              <a:t> </a:t>
            </a:r>
            <a:r>
              <a:rPr lang="en-US" sz="1900" i="1" dirty="0">
                <a:latin typeface="Raleway" panose="020B0503030101060003" pitchFamily="34" charset="77"/>
              </a:rPr>
              <a:t>psychological distress</a:t>
            </a:r>
            <a:r>
              <a:rPr lang="en-US" sz="1900" dirty="0">
                <a:latin typeface="Raleway" panose="020B0503030101060003" pitchFamily="34" charset="77"/>
              </a:rPr>
              <a:t> - possibly the precursor of high metabolic risk (e.g. dyslipidemia, elevated BP, high fasting BG). </a:t>
            </a:r>
          </a:p>
          <a:p>
            <a:pPr marL="914400" lvl="2" indent="0">
              <a:lnSpc>
                <a:spcPct val="150000"/>
              </a:lnSpc>
              <a:buNone/>
            </a:pPr>
            <a:r>
              <a:rPr lang="en-US" sz="1900" dirty="0">
                <a:latin typeface="Raleway" panose="020B0503030101060003" pitchFamily="34" charset="77"/>
              </a:rPr>
              <a:t>**which could be why we see more of these disease states in lower SES communities</a:t>
            </a:r>
          </a:p>
          <a:p>
            <a:pPr marL="914400" lvl="2" indent="0">
              <a:buNone/>
            </a:pPr>
            <a:endParaRPr lang="en-US" sz="1800" dirty="0">
              <a:latin typeface="Raleway" panose="020B0503030101060003" pitchFamily="34" charset="77"/>
            </a:endParaRPr>
          </a:p>
          <a:p>
            <a:pPr marL="0" indent="0" algn="ctr">
              <a:buNone/>
            </a:pPr>
            <a:r>
              <a:rPr lang="en-US" sz="2400" b="1" dirty="0">
                <a:latin typeface="Raleway" panose="020B0503030101060003" pitchFamily="34" charset="77"/>
              </a:rPr>
              <a:t>focusing on nutrition is fruitless if we neglect all these other aspects of health</a:t>
            </a:r>
          </a:p>
          <a:p>
            <a:pPr marL="0" indent="0" fontAlgn="auto">
              <a:spcAft>
                <a:spcPts val="0"/>
              </a:spcAft>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67B806FB-09A3-3445-B6D3-3EDB8E45B759}"/>
              </a:ext>
            </a:extLst>
          </p:cNvPr>
          <p:cNvSpPr>
            <a:spLocks noGrp="1"/>
          </p:cNvSpPr>
          <p:nvPr>
            <p:ph type="sldNum" sz="quarter" idx="12"/>
          </p:nvPr>
        </p:nvSpPr>
        <p:spPr/>
        <p:txBody>
          <a:bodyPr/>
          <a:lstStyle/>
          <a:p>
            <a:pPr>
              <a:defRPr/>
            </a:pPr>
            <a:fld id="{4979691B-4C0C-9F44-94CF-5D8AD27E018E}" type="slidenum">
              <a:rPr lang="en-US" smtClean="0"/>
              <a:pPr>
                <a:defRPr/>
              </a:pPr>
              <a:t>22</a:t>
            </a:fld>
            <a:endParaRPr lang="en-US"/>
          </a:p>
        </p:txBody>
      </p:sp>
    </p:spTree>
    <p:extLst>
      <p:ext uri="{BB962C8B-B14F-4D97-AF65-F5344CB8AC3E}">
        <p14:creationId xmlns:p14="http://schemas.microsoft.com/office/powerpoint/2010/main" val="2249291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531AC044-7A9F-4E03-B8E6-E44380739180}"/>
              </a:ext>
            </a:extLst>
          </p:cNvPr>
          <p:cNvGraphicFramePr>
            <a:graphicFrameLocks noChangeAspect="1"/>
          </p:cNvGraphicFramePr>
          <p:nvPr>
            <p:custDataLst>
              <p:tags r:id="rId1"/>
            </p:custDataLst>
            <p:extLst>
              <p:ext uri="{D42A27DB-BD31-4B8C-83A1-F6EECF244321}">
                <p14:modId xmlns:p14="http://schemas.microsoft.com/office/powerpoint/2010/main" val="8792427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ounded Rectangle 3">
            <a:extLst>
              <a:ext uri="{FF2B5EF4-FFF2-40B4-BE49-F238E27FC236}">
                <a16:creationId xmlns:a16="http://schemas.microsoft.com/office/drawing/2014/main" id="{6E76C0B2-42EC-CA43-8952-2D04E3F39B02}"/>
              </a:ext>
            </a:extLst>
          </p:cNvPr>
          <p:cNvSpPr/>
          <p:nvPr/>
        </p:nvSpPr>
        <p:spPr>
          <a:xfrm>
            <a:off x="358590" y="2934821"/>
            <a:ext cx="11385176" cy="3370729"/>
          </a:xfrm>
          <a:prstGeom prst="roundRect">
            <a:avLst/>
          </a:prstGeom>
          <a:solidFill>
            <a:srgbClr val="FDDAE0"/>
          </a:solidFill>
          <a:ln>
            <a:solidFill>
              <a:srgbClr val="FDDA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609600" y="117475"/>
            <a:ext cx="10515600" cy="1325563"/>
          </a:xfrm>
        </p:spPr>
        <p:txBody>
          <a:bodyPr vert="horz"/>
          <a:lstStyle/>
          <a:p>
            <a:r>
              <a:rPr lang="en-US" altLang="en-US" sz="4000" spc="300" dirty="0">
                <a:solidFill>
                  <a:srgbClr val="275B42"/>
                </a:solidFill>
                <a:latin typeface="Raleway" panose="020B0503030101060003"/>
              </a:rPr>
              <a:t>Step 4 – How we can help, not hurt </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600" y="1544638"/>
            <a:ext cx="10628313" cy="5176837"/>
          </a:xfrm>
        </p:spPr>
        <p:txBody>
          <a:bodyPr rtlCol="0">
            <a:noAutofit/>
          </a:bodyPr>
          <a:lstStyle/>
          <a:p>
            <a:pPr marL="0" indent="0" algn="ctr">
              <a:buNone/>
            </a:pPr>
            <a:r>
              <a:rPr lang="en-US" i="1" dirty="0">
                <a:latin typeface="Raleway" panose="020B0503030101060003" pitchFamily="34" charset="77"/>
              </a:rPr>
              <a:t>we must foster behavior changes by using strategies that reduce, rather than increase psychological stress</a:t>
            </a:r>
          </a:p>
          <a:p>
            <a:pPr marL="0" indent="0" algn="ctr">
              <a:buNone/>
            </a:pPr>
            <a:endParaRPr lang="en-US" i="1" dirty="0">
              <a:latin typeface="Raleway" panose="020B0503030101060003" pitchFamily="34" charset="77"/>
            </a:endParaRPr>
          </a:p>
          <a:p>
            <a:pPr marL="0" indent="0" fontAlgn="auto">
              <a:lnSpc>
                <a:spcPct val="150000"/>
              </a:lnSpc>
              <a:spcAft>
                <a:spcPts val="0"/>
              </a:spcAft>
              <a:buNone/>
              <a:defRPr/>
            </a:pPr>
            <a:r>
              <a:rPr lang="en-US" sz="2400" dirty="0">
                <a:latin typeface="Sea Salt" panose="02000503000000020003" pitchFamily="2" charset="77"/>
              </a:rPr>
              <a:t>Consider these…</a:t>
            </a:r>
          </a:p>
          <a:p>
            <a:pPr fontAlgn="auto">
              <a:lnSpc>
                <a:spcPct val="100000"/>
              </a:lnSpc>
              <a:spcAft>
                <a:spcPts val="0"/>
              </a:spcAft>
              <a:defRPr/>
            </a:pPr>
            <a:r>
              <a:rPr lang="en-US" sz="1600" dirty="0">
                <a:latin typeface="Raleway" panose="020B0503030101060003" pitchFamily="34" charset="77"/>
              </a:rPr>
              <a:t>take a thorough history and LISTEN</a:t>
            </a:r>
          </a:p>
          <a:p>
            <a:pPr fontAlgn="auto">
              <a:lnSpc>
                <a:spcPct val="100000"/>
              </a:lnSpc>
              <a:spcAft>
                <a:spcPts val="0"/>
              </a:spcAft>
              <a:defRPr/>
            </a:pPr>
            <a:r>
              <a:rPr lang="en-US" sz="1600" dirty="0">
                <a:latin typeface="Raleway" panose="020B0503030101060003" pitchFamily="34" charset="77"/>
              </a:rPr>
              <a:t>build a relationship with the patient that cultivates </a:t>
            </a:r>
            <a:r>
              <a:rPr lang="en-US" sz="1600" b="1" dirty="0">
                <a:latin typeface="Raleway" panose="020B0503030101060003" pitchFamily="34" charset="77"/>
              </a:rPr>
              <a:t>trust, compassion </a:t>
            </a:r>
            <a:r>
              <a:rPr lang="en-US" sz="1600" dirty="0">
                <a:latin typeface="Raleway" panose="020B0503030101060003" pitchFamily="34" charset="77"/>
              </a:rPr>
              <a:t>and mutual </a:t>
            </a:r>
            <a:r>
              <a:rPr lang="en-US" sz="1600" b="1" dirty="0">
                <a:latin typeface="Raleway" panose="020B0503030101060003" pitchFamily="34" charset="77"/>
              </a:rPr>
              <a:t>respect</a:t>
            </a:r>
            <a:endParaRPr lang="en-US" sz="1600" dirty="0">
              <a:latin typeface="Raleway" panose="020B0503030101060003" pitchFamily="34" charset="77"/>
            </a:endParaRPr>
          </a:p>
          <a:p>
            <a:pPr fontAlgn="auto">
              <a:lnSpc>
                <a:spcPct val="100000"/>
              </a:lnSpc>
              <a:spcAft>
                <a:spcPts val="0"/>
              </a:spcAft>
              <a:defRPr/>
            </a:pPr>
            <a:r>
              <a:rPr lang="en-US" sz="1600" dirty="0">
                <a:latin typeface="Raleway" panose="020B0503030101060003" pitchFamily="34" charset="77"/>
              </a:rPr>
              <a:t>take </a:t>
            </a:r>
            <a:r>
              <a:rPr lang="en-US" sz="1600" b="1" dirty="0">
                <a:latin typeface="Raleway" panose="020B0503030101060003" pitchFamily="34" charset="77"/>
              </a:rPr>
              <a:t>all</a:t>
            </a:r>
            <a:r>
              <a:rPr lang="en-US" sz="1600" dirty="0">
                <a:latin typeface="Raleway" panose="020B0503030101060003" pitchFamily="34" charset="77"/>
              </a:rPr>
              <a:t> components of a person’s life and health into consideration – biopsychosocial </a:t>
            </a:r>
          </a:p>
          <a:p>
            <a:pPr fontAlgn="auto">
              <a:lnSpc>
                <a:spcPct val="100000"/>
              </a:lnSpc>
              <a:spcAft>
                <a:spcPts val="0"/>
              </a:spcAft>
              <a:defRPr/>
            </a:pPr>
            <a:r>
              <a:rPr lang="en-US" sz="1600" dirty="0">
                <a:latin typeface="Raleway" panose="020B0503030101060003" pitchFamily="34" charset="77"/>
              </a:rPr>
              <a:t>make a comprehensive and accurate assessment - think outside the box </a:t>
            </a:r>
          </a:p>
          <a:p>
            <a:pPr fontAlgn="auto">
              <a:lnSpc>
                <a:spcPct val="100000"/>
              </a:lnSpc>
              <a:spcAft>
                <a:spcPts val="0"/>
              </a:spcAft>
              <a:defRPr/>
            </a:pPr>
            <a:r>
              <a:rPr lang="en-US" sz="1600" dirty="0">
                <a:latin typeface="Raleway" panose="020B0503030101060003" pitchFamily="34" charset="77"/>
              </a:rPr>
              <a:t>THEN develop an evidence based treatment plan unique to that individual’s needs </a:t>
            </a:r>
          </a:p>
          <a:p>
            <a:pPr marL="0" indent="0" fontAlgn="auto">
              <a:lnSpc>
                <a:spcPct val="100000"/>
              </a:lnSpc>
              <a:spcAft>
                <a:spcPts val="0"/>
              </a:spcAft>
              <a:buNone/>
              <a:defRPr/>
            </a:pPr>
            <a:r>
              <a:rPr lang="en-US" sz="1600" b="1" dirty="0">
                <a:latin typeface="Raleway" panose="020B0503030101060003" pitchFamily="34" charset="77"/>
              </a:rPr>
              <a:t>     RESULT </a:t>
            </a:r>
            <a:r>
              <a:rPr lang="en-US" sz="1600" b="1" dirty="0">
                <a:latin typeface="Raleway" panose="020B0503030101060003" pitchFamily="34" charset="77"/>
                <a:sym typeface="Wingdings" pitchFamily="2" charset="2"/>
              </a:rPr>
              <a:t> </a:t>
            </a:r>
            <a:r>
              <a:rPr lang="en-US" sz="1600" b="1" dirty="0">
                <a:latin typeface="Raleway" panose="020B0503030101060003" pitchFamily="34" charset="77"/>
              </a:rPr>
              <a:t>ethical and effective care that helps people get truly healthy</a:t>
            </a:r>
          </a:p>
          <a:p>
            <a:pPr marL="0" indent="0" fontAlgn="auto">
              <a:spcAft>
                <a:spcPts val="0"/>
              </a:spcAft>
              <a:buNone/>
              <a:defRPr/>
            </a:pPr>
            <a:endParaRPr lang="en-US" sz="18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50512" y="245503"/>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42C1CF24-A32C-944B-9C91-B6A36D4A4E96}"/>
              </a:ext>
            </a:extLst>
          </p:cNvPr>
          <p:cNvSpPr>
            <a:spLocks noGrp="1"/>
          </p:cNvSpPr>
          <p:nvPr>
            <p:ph type="sldNum" sz="quarter" idx="12"/>
          </p:nvPr>
        </p:nvSpPr>
        <p:spPr/>
        <p:txBody>
          <a:bodyPr/>
          <a:lstStyle/>
          <a:p>
            <a:pPr>
              <a:defRPr/>
            </a:pPr>
            <a:fld id="{4979691B-4C0C-9F44-94CF-5D8AD27E018E}" type="slidenum">
              <a:rPr lang="en-US" smtClean="0"/>
              <a:pPr>
                <a:defRPr/>
              </a:pPr>
              <a:t>23</a:t>
            </a:fld>
            <a:endParaRPr lang="en-US"/>
          </a:p>
        </p:txBody>
      </p:sp>
    </p:spTree>
    <p:extLst>
      <p:ext uri="{BB962C8B-B14F-4D97-AF65-F5344CB8AC3E}">
        <p14:creationId xmlns:p14="http://schemas.microsoft.com/office/powerpoint/2010/main" val="366503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89A1102-768A-4B40-8601-1A4231A98379}"/>
              </a:ext>
            </a:extLst>
          </p:cNvPr>
          <p:cNvGraphicFramePr>
            <a:graphicFrameLocks noChangeAspect="1"/>
          </p:cNvGraphicFramePr>
          <p:nvPr>
            <p:custDataLst>
              <p:tags r:id="rId1"/>
            </p:custDataLst>
            <p:extLst>
              <p:ext uri="{D42A27DB-BD31-4B8C-83A1-F6EECF244321}">
                <p14:modId xmlns:p14="http://schemas.microsoft.com/office/powerpoint/2010/main" val="27579143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329784" y="117475"/>
            <a:ext cx="10795416" cy="1325563"/>
          </a:xfrm>
        </p:spPr>
        <p:txBody>
          <a:bodyPr vert="horz"/>
          <a:lstStyle/>
          <a:p>
            <a:r>
              <a:rPr lang="en-US" altLang="en-US" sz="3600" spc="300" dirty="0">
                <a:solidFill>
                  <a:srgbClr val="275B42"/>
                </a:solidFill>
                <a:latin typeface="Raleway" panose="020B0503030101060003"/>
              </a:rPr>
              <a:t>Step 5 – Implementing IE and HAES</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329784" y="1223962"/>
            <a:ext cx="11279120" cy="5403851"/>
          </a:xfrm>
        </p:spPr>
        <p:txBody>
          <a:bodyPr rtlCol="0">
            <a:noAutofit/>
          </a:bodyPr>
          <a:lstStyle/>
          <a:p>
            <a:pPr marL="0" indent="0">
              <a:buNone/>
            </a:pPr>
            <a:endParaRPr lang="en-US" sz="2000" b="1" dirty="0">
              <a:latin typeface="Raleway" panose="020B0503030101060003" pitchFamily="34" charset="77"/>
            </a:endParaRPr>
          </a:p>
          <a:p>
            <a:pPr marL="0" indent="0">
              <a:buNone/>
            </a:pPr>
            <a:r>
              <a:rPr lang="en-US" sz="2400" b="1" dirty="0">
                <a:latin typeface="Raleway" panose="020B0503030101060003" pitchFamily="34" charset="77"/>
              </a:rPr>
              <a:t>HAES applies to anyone and everyone in any situation </a:t>
            </a:r>
            <a:r>
              <a:rPr lang="en-US" sz="2400" b="1" dirty="0">
                <a:latin typeface="Raleway" panose="020B0503030101060003" pitchFamily="34" charset="77"/>
                <a:sym typeface="Wingdings" pitchFamily="2" charset="2"/>
              </a:rPr>
              <a:t> it is not anti-health</a:t>
            </a:r>
            <a:endParaRPr lang="en-US" sz="2400" b="1" dirty="0">
              <a:latin typeface="Raleway" panose="020B0503030101060003" pitchFamily="34" charset="77"/>
            </a:endParaRPr>
          </a:p>
          <a:p>
            <a:pPr marL="0" indent="0" fontAlgn="auto">
              <a:spcAft>
                <a:spcPts val="0"/>
              </a:spcAft>
              <a:buNone/>
              <a:defRPr/>
            </a:pPr>
            <a:endParaRPr lang="en-US" sz="2000" b="1" dirty="0">
              <a:latin typeface="Raleway" panose="020B0503030101060003" pitchFamily="34" charset="77"/>
            </a:endParaRPr>
          </a:p>
          <a:p>
            <a:pPr marL="0" indent="0" fontAlgn="auto">
              <a:spcAft>
                <a:spcPts val="600"/>
              </a:spcAft>
              <a:buNone/>
              <a:defRPr/>
            </a:pPr>
            <a:r>
              <a:rPr lang="en-US" sz="2400" b="1" dirty="0">
                <a:latin typeface="Raleway" panose="020B0503030101060003" pitchFamily="34" charset="77"/>
              </a:rPr>
              <a:t>IE = head knowledge + body knowledge </a:t>
            </a:r>
            <a:endParaRPr lang="en-US" sz="2400" b="1" dirty="0">
              <a:latin typeface="Raleway" panose="020B0503030101060003" pitchFamily="34" charset="77"/>
              <a:sym typeface="Wingdings" pitchFamily="2" charset="2"/>
            </a:endParaRPr>
          </a:p>
          <a:p>
            <a:pPr marL="0" indent="0" fontAlgn="auto">
              <a:spcAft>
                <a:spcPts val="600"/>
              </a:spcAft>
              <a:buNone/>
              <a:defRPr/>
            </a:pPr>
            <a:r>
              <a:rPr lang="en-US" sz="1800" b="1" dirty="0">
                <a:latin typeface="Raleway" panose="020B0503030101060003" pitchFamily="34" charset="77"/>
                <a:sym typeface="Wingdings" pitchFamily="2" charset="2"/>
              </a:rPr>
              <a:t>***we turn up the mind knowledge when body signals are confusing and/or unreliable</a:t>
            </a:r>
            <a:endParaRPr lang="en-US" sz="1800" b="1" dirty="0">
              <a:latin typeface="Raleway" panose="020B0503030101060003" pitchFamily="34" charset="77"/>
            </a:endParaRPr>
          </a:p>
          <a:p>
            <a:pPr fontAlgn="auto">
              <a:lnSpc>
                <a:spcPct val="100000"/>
              </a:lnSpc>
              <a:spcBef>
                <a:spcPts val="600"/>
              </a:spcBef>
              <a:spcAft>
                <a:spcPts val="0"/>
              </a:spcAft>
              <a:defRPr/>
            </a:pPr>
            <a:r>
              <a:rPr lang="en-US" sz="1800" dirty="0">
                <a:latin typeface="Raleway" panose="020B0503030101060003" pitchFamily="34" charset="77"/>
              </a:rPr>
              <a:t>autoimmune disease </a:t>
            </a:r>
          </a:p>
          <a:p>
            <a:pPr fontAlgn="auto">
              <a:lnSpc>
                <a:spcPct val="100000"/>
              </a:lnSpc>
              <a:spcBef>
                <a:spcPts val="600"/>
              </a:spcBef>
              <a:spcAft>
                <a:spcPts val="0"/>
              </a:spcAft>
              <a:defRPr/>
            </a:pPr>
            <a:r>
              <a:rPr lang="en-US" sz="1800" dirty="0">
                <a:latin typeface="Raleway" panose="020B0503030101060003" pitchFamily="34" charset="77"/>
              </a:rPr>
              <a:t>GI issues </a:t>
            </a:r>
          </a:p>
          <a:p>
            <a:pPr fontAlgn="auto">
              <a:lnSpc>
                <a:spcPct val="100000"/>
              </a:lnSpc>
              <a:spcBef>
                <a:spcPts val="600"/>
              </a:spcBef>
              <a:spcAft>
                <a:spcPts val="0"/>
              </a:spcAft>
              <a:defRPr/>
            </a:pPr>
            <a:r>
              <a:rPr lang="en-US" sz="1800" dirty="0">
                <a:latin typeface="Raleway" panose="020B0503030101060003" pitchFamily="34" charset="77"/>
              </a:rPr>
              <a:t>healing from a surgery or trauma </a:t>
            </a:r>
          </a:p>
          <a:p>
            <a:pPr fontAlgn="auto">
              <a:lnSpc>
                <a:spcPct val="100000"/>
              </a:lnSpc>
              <a:spcBef>
                <a:spcPts val="600"/>
              </a:spcBef>
              <a:spcAft>
                <a:spcPts val="0"/>
              </a:spcAft>
              <a:defRPr/>
            </a:pPr>
            <a:r>
              <a:rPr lang="en-US" sz="1800" dirty="0">
                <a:latin typeface="Raleway" panose="020B0503030101060003" pitchFamily="34" charset="77"/>
              </a:rPr>
              <a:t>insomnia, stress, athletic performance or excessive exercise </a:t>
            </a:r>
          </a:p>
          <a:p>
            <a:pPr fontAlgn="auto">
              <a:lnSpc>
                <a:spcPct val="100000"/>
              </a:lnSpc>
              <a:spcBef>
                <a:spcPts val="600"/>
              </a:spcBef>
              <a:spcAft>
                <a:spcPts val="0"/>
              </a:spcAft>
              <a:defRPr/>
            </a:pPr>
            <a:r>
              <a:rPr lang="en-US" sz="1800" dirty="0">
                <a:latin typeface="Raleway" panose="020B0503030101060003" pitchFamily="34" charset="77"/>
              </a:rPr>
              <a:t>insulin resistance [PCOS, diabetes </a:t>
            </a:r>
            <a:r>
              <a:rPr lang="en-US" sz="1800" dirty="0" err="1">
                <a:latin typeface="Raleway" panose="020B0503030101060003" pitchFamily="34" charset="77"/>
              </a:rPr>
              <a:t>etc</a:t>
            </a:r>
            <a:r>
              <a:rPr lang="en-US" sz="1800" dirty="0">
                <a:latin typeface="Raleway" panose="020B0503030101060003" pitchFamily="34" charset="77"/>
              </a:rPr>
              <a:t>]</a:t>
            </a:r>
          </a:p>
          <a:p>
            <a:pPr fontAlgn="auto">
              <a:lnSpc>
                <a:spcPct val="100000"/>
              </a:lnSpc>
              <a:spcBef>
                <a:spcPts val="600"/>
              </a:spcBef>
              <a:spcAft>
                <a:spcPts val="0"/>
              </a:spcAft>
              <a:defRPr/>
            </a:pPr>
            <a:r>
              <a:rPr lang="en-US" sz="1800" dirty="0">
                <a:latin typeface="Raleway" panose="020B0503030101060003" pitchFamily="34" charset="77"/>
              </a:rPr>
              <a:t>certain medications like anti-psychotics and stimulants</a:t>
            </a:r>
          </a:p>
          <a:p>
            <a:pPr fontAlgn="auto">
              <a:lnSpc>
                <a:spcPct val="100000"/>
              </a:lnSpc>
              <a:spcBef>
                <a:spcPts val="600"/>
              </a:spcBef>
              <a:spcAft>
                <a:spcPts val="600"/>
              </a:spcAft>
              <a:defRPr/>
            </a:pPr>
            <a:r>
              <a:rPr lang="en-US" sz="1800" dirty="0">
                <a:latin typeface="Raleway" panose="020B0503030101060003" pitchFamily="34" charset="77"/>
              </a:rPr>
              <a:t>severe health conditions [cancer, ESRD, IBD, true food allergies </a:t>
            </a:r>
            <a:r>
              <a:rPr lang="en-US" sz="1800" dirty="0" err="1">
                <a:latin typeface="Raleway" panose="020B0503030101060003" pitchFamily="34" charset="77"/>
              </a:rPr>
              <a:t>etc</a:t>
            </a:r>
            <a:r>
              <a:rPr lang="en-US" sz="1800" dirty="0">
                <a:latin typeface="Raleway" panose="020B0503030101060003" pitchFamily="34" charset="77"/>
              </a:rPr>
              <a:t>]</a:t>
            </a:r>
          </a:p>
          <a:p>
            <a:pPr fontAlgn="auto">
              <a:lnSpc>
                <a:spcPct val="100000"/>
              </a:lnSpc>
              <a:spcBef>
                <a:spcPts val="600"/>
              </a:spcBef>
              <a:spcAft>
                <a:spcPts val="600"/>
              </a:spcAft>
              <a:defRPr/>
            </a:pPr>
            <a:r>
              <a:rPr lang="en-US" sz="1800" dirty="0">
                <a:latin typeface="Raleway" panose="020B0503030101060003" pitchFamily="34" charset="77"/>
              </a:rPr>
              <a:t>an eating disorder or history of restriction is present****</a:t>
            </a:r>
          </a:p>
          <a:p>
            <a:pPr fontAlgn="auto">
              <a:spcAft>
                <a:spcPts val="600"/>
              </a:spcAft>
              <a:defRPr/>
            </a:pPr>
            <a:endParaRPr lang="en-US" sz="1800"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4AA0CAA3-DBB0-7E4F-9A0E-4FA15F3FE54B}"/>
              </a:ext>
            </a:extLst>
          </p:cNvPr>
          <p:cNvSpPr>
            <a:spLocks noGrp="1"/>
          </p:cNvSpPr>
          <p:nvPr>
            <p:ph type="sldNum" sz="quarter" idx="12"/>
          </p:nvPr>
        </p:nvSpPr>
        <p:spPr/>
        <p:txBody>
          <a:bodyPr/>
          <a:lstStyle/>
          <a:p>
            <a:pPr>
              <a:defRPr/>
            </a:pPr>
            <a:fld id="{4979691B-4C0C-9F44-94CF-5D8AD27E018E}" type="slidenum">
              <a:rPr lang="en-US" smtClean="0"/>
              <a:pPr>
                <a:defRPr/>
              </a:pPr>
              <a:t>24</a:t>
            </a:fld>
            <a:endParaRPr lang="en-US"/>
          </a:p>
        </p:txBody>
      </p:sp>
    </p:spTree>
    <p:extLst>
      <p:ext uri="{BB962C8B-B14F-4D97-AF65-F5344CB8AC3E}">
        <p14:creationId xmlns:p14="http://schemas.microsoft.com/office/powerpoint/2010/main" val="1362347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C2EA7D8C-F418-4A6F-B47E-03DB30F96641}"/>
              </a:ext>
            </a:extLst>
          </p:cNvPr>
          <p:cNvGraphicFramePr>
            <a:graphicFrameLocks noChangeAspect="1"/>
          </p:cNvGraphicFramePr>
          <p:nvPr>
            <p:custDataLst>
              <p:tags r:id="rId1"/>
            </p:custDataLst>
            <p:extLst>
              <p:ext uri="{D42A27DB-BD31-4B8C-83A1-F6EECF244321}">
                <p14:modId xmlns:p14="http://schemas.microsoft.com/office/powerpoint/2010/main" val="41371885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483141" y="341735"/>
            <a:ext cx="9830091" cy="1325563"/>
          </a:xfrm>
        </p:spPr>
        <p:txBody>
          <a:bodyPr vert="horz"/>
          <a:lstStyle/>
          <a:p>
            <a:r>
              <a:rPr lang="en-US" altLang="en-US" sz="4800" spc="300" dirty="0">
                <a:solidFill>
                  <a:srgbClr val="275B42"/>
                </a:solidFill>
                <a:latin typeface="Raleway" panose="020B0503030101060003"/>
              </a:rPr>
              <a:t>Step 6: Developing a diet neutral, effective plan of care</a:t>
            </a:r>
            <a:endParaRPr lang="en-US" altLang="en-US" sz="4000" spc="300" dirty="0">
              <a:solidFill>
                <a:srgbClr val="275B42"/>
              </a:solidFill>
              <a:latin typeface="Raleway" panose="020B0503030101060003"/>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483142" y="1667892"/>
            <a:ext cx="5701259" cy="4105379"/>
          </a:xfrm>
        </p:spPr>
        <p:txBody>
          <a:bodyPr rtlCol="0">
            <a:noAutofit/>
          </a:bodyPr>
          <a:lstStyle/>
          <a:p>
            <a:pPr marL="0" indent="0">
              <a:spcBef>
                <a:spcPts val="0"/>
              </a:spcBef>
              <a:buNone/>
            </a:pPr>
            <a:endParaRPr lang="en-US" dirty="0">
              <a:latin typeface="Raleway" panose="020B0503030101060003" pitchFamily="34" charset="77"/>
            </a:endParaRPr>
          </a:p>
          <a:p>
            <a:pPr marL="0" indent="0">
              <a:spcAft>
                <a:spcPts val="200"/>
              </a:spcAft>
              <a:buNone/>
            </a:pPr>
            <a:endParaRPr lang="en-US" sz="2000" b="1" dirty="0">
              <a:latin typeface="Raleway" panose="020B0503030101060003" pitchFamily="34" charset="77"/>
            </a:endParaRPr>
          </a:p>
          <a:p>
            <a:pPr marL="0" indent="0">
              <a:buNone/>
            </a:pPr>
            <a:endParaRPr lang="en-US" sz="2000" b="1" dirty="0">
              <a:effectLst/>
              <a:latin typeface="Raleway" panose="020B0503030101060003" pitchFamily="34" charset="77"/>
            </a:endParaRPr>
          </a:p>
          <a:p>
            <a:pPr fontAlgn="auto">
              <a:spcAft>
                <a:spcPts val="0"/>
              </a:spcAft>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13232" y="255221"/>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 name="Oval 3">
            <a:extLst>
              <a:ext uri="{FF2B5EF4-FFF2-40B4-BE49-F238E27FC236}">
                <a16:creationId xmlns:a16="http://schemas.microsoft.com/office/drawing/2014/main" id="{6237EE8D-310F-6C40-B30C-4626FC9BFDB0}"/>
              </a:ext>
            </a:extLst>
          </p:cNvPr>
          <p:cNvSpPr/>
          <p:nvPr/>
        </p:nvSpPr>
        <p:spPr>
          <a:xfrm>
            <a:off x="2934034" y="2769455"/>
            <a:ext cx="2233534" cy="2278505"/>
          </a:xfrm>
          <a:prstGeom prst="ellipse">
            <a:avLst/>
          </a:prstGeom>
          <a:solidFill>
            <a:srgbClr val="FDDAE0"/>
          </a:solidFill>
          <a:ln>
            <a:solidFill>
              <a:srgbClr val="FDDA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DBC4682-23A6-3847-BCDE-7203612D1550}"/>
              </a:ext>
            </a:extLst>
          </p:cNvPr>
          <p:cNvSpPr/>
          <p:nvPr/>
        </p:nvSpPr>
        <p:spPr>
          <a:xfrm>
            <a:off x="6794771" y="2788168"/>
            <a:ext cx="2233534" cy="2278505"/>
          </a:xfrm>
          <a:prstGeom prst="ellipse">
            <a:avLst/>
          </a:prstGeom>
          <a:solidFill>
            <a:srgbClr val="165D3E"/>
          </a:solidFill>
          <a:ln>
            <a:solidFill>
              <a:srgbClr val="165D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a:solidFill>
                  <a:srgbClr val="165D3E"/>
                </a:solidFill>
                <a:latin typeface="Sea Salt" panose="02000503000000020003" pitchFamily="2" charset="77"/>
              </a:rPr>
              <a:t>health</a:t>
            </a:r>
          </a:p>
        </p:txBody>
      </p:sp>
      <p:sp>
        <p:nvSpPr>
          <p:cNvPr id="5" name="TextBox 4">
            <a:extLst>
              <a:ext uri="{FF2B5EF4-FFF2-40B4-BE49-F238E27FC236}">
                <a16:creationId xmlns:a16="http://schemas.microsoft.com/office/drawing/2014/main" id="{B61A88C3-7176-A446-B453-A345065E1A62}"/>
              </a:ext>
            </a:extLst>
          </p:cNvPr>
          <p:cNvSpPr txBox="1"/>
          <p:nvPr/>
        </p:nvSpPr>
        <p:spPr>
          <a:xfrm>
            <a:off x="3225091" y="3523986"/>
            <a:ext cx="1633929" cy="769441"/>
          </a:xfrm>
          <a:prstGeom prst="rect">
            <a:avLst/>
          </a:prstGeom>
          <a:noFill/>
        </p:spPr>
        <p:txBody>
          <a:bodyPr wrap="square" rtlCol="0">
            <a:spAutoFit/>
          </a:bodyPr>
          <a:lstStyle/>
          <a:p>
            <a:r>
              <a:rPr lang="en-US" sz="4400" dirty="0">
                <a:solidFill>
                  <a:srgbClr val="165D3E"/>
                </a:solidFill>
                <a:latin typeface="Sea Salt" panose="02000503000000020003" pitchFamily="2" charset="77"/>
              </a:rPr>
              <a:t>health</a:t>
            </a:r>
          </a:p>
        </p:txBody>
      </p:sp>
      <p:sp>
        <p:nvSpPr>
          <p:cNvPr id="6" name="TextBox 5">
            <a:extLst>
              <a:ext uri="{FF2B5EF4-FFF2-40B4-BE49-F238E27FC236}">
                <a16:creationId xmlns:a16="http://schemas.microsoft.com/office/drawing/2014/main" id="{02AEEF1E-E7B6-2B4E-A888-DC8500FF5629}"/>
              </a:ext>
            </a:extLst>
          </p:cNvPr>
          <p:cNvSpPr txBox="1"/>
          <p:nvPr/>
        </p:nvSpPr>
        <p:spPr>
          <a:xfrm>
            <a:off x="7024634" y="3475607"/>
            <a:ext cx="1928721" cy="769441"/>
          </a:xfrm>
          <a:prstGeom prst="rect">
            <a:avLst/>
          </a:prstGeom>
          <a:noFill/>
        </p:spPr>
        <p:txBody>
          <a:bodyPr wrap="square" rtlCol="0">
            <a:spAutoFit/>
          </a:bodyPr>
          <a:lstStyle/>
          <a:p>
            <a:r>
              <a:rPr lang="en-US" sz="4400" dirty="0">
                <a:solidFill>
                  <a:schemeClr val="bg1"/>
                </a:solidFill>
                <a:latin typeface="Sea Salt" panose="02000503000000020003" pitchFamily="2" charset="77"/>
              </a:rPr>
              <a:t>weight</a:t>
            </a:r>
          </a:p>
        </p:txBody>
      </p:sp>
      <p:sp>
        <p:nvSpPr>
          <p:cNvPr id="2" name="Slide Number Placeholder 1">
            <a:extLst>
              <a:ext uri="{FF2B5EF4-FFF2-40B4-BE49-F238E27FC236}">
                <a16:creationId xmlns:a16="http://schemas.microsoft.com/office/drawing/2014/main" id="{CA9251B9-7E14-F247-892A-4711C1519962}"/>
              </a:ext>
            </a:extLst>
          </p:cNvPr>
          <p:cNvSpPr>
            <a:spLocks noGrp="1"/>
          </p:cNvSpPr>
          <p:nvPr>
            <p:ph type="sldNum" sz="quarter" idx="12"/>
          </p:nvPr>
        </p:nvSpPr>
        <p:spPr/>
        <p:txBody>
          <a:bodyPr/>
          <a:lstStyle/>
          <a:p>
            <a:pPr>
              <a:defRPr/>
            </a:pPr>
            <a:fld id="{4979691B-4C0C-9F44-94CF-5D8AD27E018E}" type="slidenum">
              <a:rPr lang="en-US" smtClean="0"/>
              <a:pPr>
                <a:defRPr/>
              </a:pPr>
              <a:t>25</a:t>
            </a:fld>
            <a:endParaRPr lang="en-US" dirty="0"/>
          </a:p>
        </p:txBody>
      </p:sp>
    </p:spTree>
    <p:extLst>
      <p:ext uri="{BB962C8B-B14F-4D97-AF65-F5344CB8AC3E}">
        <p14:creationId xmlns:p14="http://schemas.microsoft.com/office/powerpoint/2010/main" val="3157428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C2EA7D8C-F418-4A6F-B47E-03DB30F96641}"/>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9" name="Object 8" hidden="1">
                        <a:extLst>
                          <a:ext uri="{FF2B5EF4-FFF2-40B4-BE49-F238E27FC236}">
                            <a16:creationId xmlns:a16="http://schemas.microsoft.com/office/drawing/2014/main" id="{C2EA7D8C-F418-4A6F-B47E-03DB30F9664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483141" y="341735"/>
            <a:ext cx="9830091" cy="1325563"/>
          </a:xfrm>
        </p:spPr>
        <p:txBody>
          <a:bodyPr vert="horz"/>
          <a:lstStyle/>
          <a:p>
            <a:r>
              <a:rPr lang="en-US" altLang="en-US" sz="4800" spc="300" dirty="0">
                <a:solidFill>
                  <a:srgbClr val="275B42"/>
                </a:solidFill>
                <a:latin typeface="Raleway" panose="020B0503030101060003"/>
              </a:rPr>
              <a:t>Step 6: Developing a diet neutral, effective plan of care</a:t>
            </a:r>
            <a:endParaRPr lang="en-US" altLang="en-US" sz="4000" spc="300" dirty="0">
              <a:solidFill>
                <a:srgbClr val="275B42"/>
              </a:solidFill>
              <a:latin typeface="Raleway" panose="020B0503030101060003"/>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483142" y="1667892"/>
            <a:ext cx="5701259" cy="4105379"/>
          </a:xfrm>
        </p:spPr>
        <p:txBody>
          <a:bodyPr rtlCol="0">
            <a:noAutofit/>
          </a:bodyPr>
          <a:lstStyle/>
          <a:p>
            <a:pPr marL="0" indent="0">
              <a:spcBef>
                <a:spcPts val="0"/>
              </a:spcBef>
              <a:buNone/>
            </a:pPr>
            <a:endParaRPr lang="en-US" dirty="0">
              <a:latin typeface="Raleway" panose="020B0503030101060003" pitchFamily="34" charset="77"/>
            </a:endParaRPr>
          </a:p>
          <a:p>
            <a:pPr marL="0" indent="0">
              <a:spcAft>
                <a:spcPts val="200"/>
              </a:spcAft>
              <a:buNone/>
            </a:pPr>
            <a:endParaRPr lang="en-US" sz="2000" b="1" dirty="0">
              <a:latin typeface="Raleway" panose="020B0503030101060003" pitchFamily="34" charset="77"/>
            </a:endParaRPr>
          </a:p>
          <a:p>
            <a:pPr marL="0" indent="0">
              <a:buNone/>
            </a:pPr>
            <a:endParaRPr lang="en-US" sz="2000" b="1" dirty="0">
              <a:effectLst/>
              <a:latin typeface="Raleway" panose="020B0503030101060003" pitchFamily="34" charset="77"/>
            </a:endParaRPr>
          </a:p>
          <a:p>
            <a:pPr fontAlgn="auto">
              <a:spcAft>
                <a:spcPts val="0"/>
              </a:spcAft>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13232" y="255221"/>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 name="Oval 3">
            <a:extLst>
              <a:ext uri="{FF2B5EF4-FFF2-40B4-BE49-F238E27FC236}">
                <a16:creationId xmlns:a16="http://schemas.microsoft.com/office/drawing/2014/main" id="{6237EE8D-310F-6C40-B30C-4626FC9BFDB0}"/>
              </a:ext>
            </a:extLst>
          </p:cNvPr>
          <p:cNvSpPr/>
          <p:nvPr/>
        </p:nvSpPr>
        <p:spPr>
          <a:xfrm>
            <a:off x="3659808" y="2456850"/>
            <a:ext cx="3832485" cy="3899500"/>
          </a:xfrm>
          <a:prstGeom prst="ellipse">
            <a:avLst/>
          </a:prstGeom>
          <a:solidFill>
            <a:srgbClr val="FDDAE0"/>
          </a:solidFill>
          <a:ln>
            <a:solidFill>
              <a:srgbClr val="FDDA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DBC4682-23A6-3847-BCDE-7203612D1550}"/>
              </a:ext>
            </a:extLst>
          </p:cNvPr>
          <p:cNvSpPr/>
          <p:nvPr/>
        </p:nvSpPr>
        <p:spPr>
          <a:xfrm>
            <a:off x="5398186" y="5018189"/>
            <a:ext cx="1032300" cy="1046621"/>
          </a:xfrm>
          <a:prstGeom prst="ellipse">
            <a:avLst/>
          </a:prstGeom>
          <a:solidFill>
            <a:srgbClr val="165D3E"/>
          </a:solidFill>
          <a:ln>
            <a:solidFill>
              <a:srgbClr val="165D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Sea Salt" panose="02000503000000020003" pitchFamily="2" charset="77"/>
              </a:rPr>
              <a:t>nutrition</a:t>
            </a:r>
          </a:p>
        </p:txBody>
      </p:sp>
      <p:sp>
        <p:nvSpPr>
          <p:cNvPr id="5" name="TextBox 4">
            <a:extLst>
              <a:ext uri="{FF2B5EF4-FFF2-40B4-BE49-F238E27FC236}">
                <a16:creationId xmlns:a16="http://schemas.microsoft.com/office/drawing/2014/main" id="{B61A88C3-7176-A446-B453-A345065E1A62}"/>
              </a:ext>
            </a:extLst>
          </p:cNvPr>
          <p:cNvSpPr txBox="1"/>
          <p:nvPr/>
        </p:nvSpPr>
        <p:spPr>
          <a:xfrm>
            <a:off x="4783294" y="3637159"/>
            <a:ext cx="1633929" cy="769441"/>
          </a:xfrm>
          <a:prstGeom prst="rect">
            <a:avLst/>
          </a:prstGeom>
          <a:noFill/>
        </p:spPr>
        <p:txBody>
          <a:bodyPr wrap="square" rtlCol="0">
            <a:spAutoFit/>
          </a:bodyPr>
          <a:lstStyle/>
          <a:p>
            <a:r>
              <a:rPr lang="en-US" sz="4400" dirty="0">
                <a:solidFill>
                  <a:srgbClr val="165D3E"/>
                </a:solidFill>
                <a:latin typeface="Sea Salt" panose="02000503000000020003" pitchFamily="2" charset="77"/>
              </a:rPr>
              <a:t>health</a:t>
            </a:r>
          </a:p>
        </p:txBody>
      </p:sp>
      <p:sp>
        <p:nvSpPr>
          <p:cNvPr id="2" name="Slide Number Placeholder 1">
            <a:extLst>
              <a:ext uri="{FF2B5EF4-FFF2-40B4-BE49-F238E27FC236}">
                <a16:creationId xmlns:a16="http://schemas.microsoft.com/office/drawing/2014/main" id="{CA9251B9-7E14-F247-892A-4711C1519962}"/>
              </a:ext>
            </a:extLst>
          </p:cNvPr>
          <p:cNvSpPr>
            <a:spLocks noGrp="1"/>
          </p:cNvSpPr>
          <p:nvPr>
            <p:ph type="sldNum" sz="quarter" idx="12"/>
          </p:nvPr>
        </p:nvSpPr>
        <p:spPr/>
        <p:txBody>
          <a:bodyPr/>
          <a:lstStyle/>
          <a:p>
            <a:pPr>
              <a:defRPr/>
            </a:pPr>
            <a:fld id="{4979691B-4C0C-9F44-94CF-5D8AD27E018E}" type="slidenum">
              <a:rPr lang="en-US" smtClean="0"/>
              <a:pPr>
                <a:defRPr/>
              </a:pPr>
              <a:t>26</a:t>
            </a:fld>
            <a:endParaRPr lang="en-US" dirty="0"/>
          </a:p>
        </p:txBody>
      </p:sp>
    </p:spTree>
    <p:extLst>
      <p:ext uri="{BB962C8B-B14F-4D97-AF65-F5344CB8AC3E}">
        <p14:creationId xmlns:p14="http://schemas.microsoft.com/office/powerpoint/2010/main" val="2353694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8E9A66AB-1B6B-4363-B132-C64B5E13D7A6}"/>
              </a:ext>
            </a:extLst>
          </p:cNvPr>
          <p:cNvGraphicFramePr>
            <a:graphicFrameLocks noChangeAspect="1"/>
          </p:cNvGraphicFramePr>
          <p:nvPr>
            <p:custDataLst>
              <p:tags r:id="rId1"/>
            </p:custDataLst>
            <p:extLst>
              <p:ext uri="{D42A27DB-BD31-4B8C-83A1-F6EECF244321}">
                <p14:modId xmlns:p14="http://schemas.microsoft.com/office/powerpoint/2010/main" val="9468798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564785" y="239843"/>
            <a:ext cx="7306227" cy="1325563"/>
          </a:xfrm>
        </p:spPr>
        <p:txBody>
          <a:bodyPr vert="horz"/>
          <a:lstStyle/>
          <a:p>
            <a:r>
              <a:rPr lang="en-US" altLang="en-US" spc="300" dirty="0">
                <a:solidFill>
                  <a:srgbClr val="275B42"/>
                </a:solidFill>
                <a:latin typeface="Raleway" panose="020B0503030101060003"/>
              </a:rPr>
              <a:t>Gentle Nutrition  </a:t>
            </a: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5" name="TextBox 4">
            <a:extLst>
              <a:ext uri="{FF2B5EF4-FFF2-40B4-BE49-F238E27FC236}">
                <a16:creationId xmlns:a16="http://schemas.microsoft.com/office/drawing/2014/main" id="{38F076A4-F821-4B47-A95D-C12CBB37416D}"/>
              </a:ext>
            </a:extLst>
          </p:cNvPr>
          <p:cNvSpPr txBox="1"/>
          <p:nvPr/>
        </p:nvSpPr>
        <p:spPr>
          <a:xfrm>
            <a:off x="564785" y="1502688"/>
            <a:ext cx="11277445" cy="677108"/>
          </a:xfrm>
          <a:prstGeom prst="rect">
            <a:avLst/>
          </a:prstGeom>
          <a:noFill/>
        </p:spPr>
        <p:txBody>
          <a:bodyPr wrap="square" rtlCol="0">
            <a:spAutoFit/>
          </a:bodyPr>
          <a:lstStyle/>
          <a:p>
            <a:r>
              <a:rPr lang="en-US" sz="2000" b="1" dirty="0">
                <a:latin typeface="Raleway" panose="020B0503030101060003" pitchFamily="34" charset="77"/>
              </a:rPr>
              <a:t>Good nutrition isn't rigid, restrictive, or complicated – let’s not miss the forest for the trees</a:t>
            </a:r>
            <a:endParaRPr lang="en-US" dirty="0">
              <a:latin typeface="Raleway" panose="020B0503030101060003" pitchFamily="34" charset="77"/>
            </a:endParaRPr>
          </a:p>
          <a:p>
            <a:endParaRPr lang="en-US" dirty="0"/>
          </a:p>
        </p:txBody>
      </p:sp>
      <p:sp>
        <p:nvSpPr>
          <p:cNvPr id="2" name="Slide Number Placeholder 1">
            <a:extLst>
              <a:ext uri="{FF2B5EF4-FFF2-40B4-BE49-F238E27FC236}">
                <a16:creationId xmlns:a16="http://schemas.microsoft.com/office/drawing/2014/main" id="{6E64BEBA-10A6-C342-9B27-8AAEF221F2D9}"/>
              </a:ext>
            </a:extLst>
          </p:cNvPr>
          <p:cNvSpPr>
            <a:spLocks noGrp="1"/>
          </p:cNvSpPr>
          <p:nvPr>
            <p:ph type="sldNum" sz="quarter" idx="12"/>
          </p:nvPr>
        </p:nvSpPr>
        <p:spPr/>
        <p:txBody>
          <a:bodyPr/>
          <a:lstStyle/>
          <a:p>
            <a:pPr>
              <a:defRPr/>
            </a:pPr>
            <a:fld id="{4979691B-4C0C-9F44-94CF-5D8AD27E018E}" type="slidenum">
              <a:rPr lang="en-US" smtClean="0"/>
              <a:pPr>
                <a:defRPr/>
              </a:pPr>
              <a:t>27</a:t>
            </a:fld>
            <a:endParaRPr lang="en-US"/>
          </a:p>
        </p:txBody>
      </p:sp>
      <p:graphicFrame>
        <p:nvGraphicFramePr>
          <p:cNvPr id="7" name="Diagram 6">
            <a:extLst>
              <a:ext uri="{FF2B5EF4-FFF2-40B4-BE49-F238E27FC236}">
                <a16:creationId xmlns:a16="http://schemas.microsoft.com/office/drawing/2014/main" id="{DC62A7A5-E3F1-4011-AB03-FBE307090128}"/>
              </a:ext>
            </a:extLst>
          </p:cNvPr>
          <p:cNvGraphicFramePr/>
          <p:nvPr>
            <p:extLst>
              <p:ext uri="{D42A27DB-BD31-4B8C-83A1-F6EECF244321}">
                <p14:modId xmlns:p14="http://schemas.microsoft.com/office/powerpoint/2010/main" val="120830261"/>
              </p:ext>
            </p:extLst>
          </p:nvPr>
        </p:nvGraphicFramePr>
        <p:xfrm>
          <a:off x="2914754" y="2179796"/>
          <a:ext cx="6362492" cy="39585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extBox 7">
            <a:extLst>
              <a:ext uri="{FF2B5EF4-FFF2-40B4-BE49-F238E27FC236}">
                <a16:creationId xmlns:a16="http://schemas.microsoft.com/office/drawing/2014/main" id="{1F63F11B-B529-49A0-8D36-99A258892E1D}"/>
              </a:ext>
            </a:extLst>
          </p:cNvPr>
          <p:cNvSpPr txBox="1"/>
          <p:nvPr/>
        </p:nvSpPr>
        <p:spPr>
          <a:xfrm>
            <a:off x="564785" y="5591331"/>
            <a:ext cx="2349969" cy="430887"/>
          </a:xfrm>
          <a:prstGeom prst="rect">
            <a:avLst/>
          </a:prstGeom>
          <a:noFill/>
        </p:spPr>
        <p:txBody>
          <a:bodyPr wrap="square" rtlCol="0">
            <a:spAutoFit/>
          </a:bodyPr>
          <a:lstStyle/>
          <a:p>
            <a:r>
              <a:rPr lang="en-US" sz="1100" dirty="0">
                <a:latin typeface="Raleway" panose="020B0503030101060003"/>
              </a:rPr>
              <a:t>Image based on Rachael Hartley’s Nutrition Hierarchy of Needs</a:t>
            </a:r>
          </a:p>
        </p:txBody>
      </p:sp>
    </p:spTree>
    <p:extLst>
      <p:ext uri="{BB962C8B-B14F-4D97-AF65-F5344CB8AC3E}">
        <p14:creationId xmlns:p14="http://schemas.microsoft.com/office/powerpoint/2010/main" val="2110460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8E9A66AB-1B6B-4363-B132-C64B5E13D7A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4" name="Object 3" hidden="1">
                        <a:extLst>
                          <a:ext uri="{FF2B5EF4-FFF2-40B4-BE49-F238E27FC236}">
                            <a16:creationId xmlns:a16="http://schemas.microsoft.com/office/drawing/2014/main" id="{8E9A66AB-1B6B-4363-B132-C64B5E13D7A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564785" y="239843"/>
            <a:ext cx="7306227" cy="1325563"/>
          </a:xfrm>
        </p:spPr>
        <p:txBody>
          <a:bodyPr vert="horz"/>
          <a:lstStyle/>
          <a:p>
            <a:r>
              <a:rPr lang="en-US" altLang="en-US" spc="300" dirty="0">
                <a:solidFill>
                  <a:srgbClr val="275B42"/>
                </a:solidFill>
                <a:latin typeface="Raleway" panose="020B0503030101060003"/>
              </a:rPr>
              <a:t>Role of Gentle Nutrition </a:t>
            </a: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5" name="TextBox 4">
            <a:extLst>
              <a:ext uri="{FF2B5EF4-FFF2-40B4-BE49-F238E27FC236}">
                <a16:creationId xmlns:a16="http://schemas.microsoft.com/office/drawing/2014/main" id="{38F076A4-F821-4B47-A95D-C12CBB37416D}"/>
              </a:ext>
            </a:extLst>
          </p:cNvPr>
          <p:cNvSpPr txBox="1"/>
          <p:nvPr/>
        </p:nvSpPr>
        <p:spPr>
          <a:xfrm>
            <a:off x="564785" y="1216025"/>
            <a:ext cx="9816344" cy="5355312"/>
          </a:xfrm>
          <a:prstGeom prst="rect">
            <a:avLst/>
          </a:prstGeom>
          <a:noFill/>
        </p:spPr>
        <p:txBody>
          <a:bodyPr wrap="square" rtlCol="0">
            <a:spAutoFit/>
          </a:bodyPr>
          <a:lstStyle/>
          <a:p>
            <a:endParaRPr lang="en-US" dirty="0">
              <a:latin typeface="Raleway" panose="020B0503030101060003" pitchFamily="34" charset="77"/>
            </a:endParaRPr>
          </a:p>
          <a:p>
            <a:pPr marL="342900" indent="-342900">
              <a:buFont typeface="+mj-lt"/>
              <a:buAutoNum type="arabicPeriod"/>
            </a:pPr>
            <a:r>
              <a:rPr lang="en-US" dirty="0">
                <a:latin typeface="Raleway" panose="020B0503030101060003" pitchFamily="34" charset="77"/>
              </a:rPr>
              <a:t>FOCUS ON THE BOTTOM 3 TIERS FIRST – individual foods will have little to no effect if these aren’t met</a:t>
            </a:r>
          </a:p>
          <a:p>
            <a:pPr marL="342900" indent="-342900">
              <a:buFont typeface="+mj-lt"/>
              <a:buAutoNum type="arabicPeriod"/>
            </a:pPr>
            <a:endParaRPr lang="en-US" dirty="0">
              <a:latin typeface="Raleway" panose="020B0503030101060003" pitchFamily="34" charset="77"/>
            </a:endParaRPr>
          </a:p>
          <a:p>
            <a:pPr marL="342900" indent="-342900">
              <a:buFont typeface="+mj-lt"/>
              <a:buAutoNum type="arabicPeriod"/>
            </a:pPr>
            <a:r>
              <a:rPr lang="en-US" dirty="0">
                <a:latin typeface="Raleway" panose="020B0503030101060003" pitchFamily="34" charset="77"/>
              </a:rPr>
              <a:t>FOCUS IS ON INCLUSION VS EXCLUSION – fruits and veggies, fiber rich foods, healthy fats, more plants</a:t>
            </a:r>
          </a:p>
          <a:p>
            <a:pPr marL="342900" indent="-342900">
              <a:lnSpc>
                <a:spcPct val="200000"/>
              </a:lnSpc>
              <a:buFont typeface="+mj-lt"/>
              <a:buAutoNum type="arabicPeriod"/>
            </a:pPr>
            <a:r>
              <a:rPr lang="en-US" dirty="0">
                <a:latin typeface="Raleway" panose="020B0503030101060003" pitchFamily="34" charset="77"/>
              </a:rPr>
              <a:t>EAT DAIRY IF YOU ENJOY IT – go for full fat and grass fed if you can afford it </a:t>
            </a:r>
          </a:p>
          <a:p>
            <a:pPr marL="342900" indent="-342900">
              <a:lnSpc>
                <a:spcPct val="200000"/>
              </a:lnSpc>
              <a:buFont typeface="+mj-lt"/>
              <a:buAutoNum type="arabicPeriod"/>
            </a:pPr>
            <a:r>
              <a:rPr lang="en-US" dirty="0">
                <a:latin typeface="Raleway" panose="020B0503030101060003" pitchFamily="34" charset="77"/>
              </a:rPr>
              <a:t>BE MINDFUL AROUND SWEETS</a:t>
            </a:r>
          </a:p>
          <a:p>
            <a:pPr marL="342900" indent="-342900">
              <a:lnSpc>
                <a:spcPct val="200000"/>
              </a:lnSpc>
              <a:buFont typeface="+mj-lt"/>
              <a:buAutoNum type="arabicPeriod"/>
            </a:pPr>
            <a:r>
              <a:rPr lang="en-US" dirty="0">
                <a:latin typeface="Raleway" panose="020B0503030101060003" pitchFamily="34" charset="77"/>
              </a:rPr>
              <a:t>PAY ATTENTION TO HOW FOOD MAKES YOU FEEL</a:t>
            </a:r>
          </a:p>
          <a:p>
            <a:pPr marL="342900" indent="-342900">
              <a:lnSpc>
                <a:spcPct val="200000"/>
              </a:lnSpc>
              <a:buFont typeface="+mj-lt"/>
              <a:buAutoNum type="arabicPeriod"/>
            </a:pPr>
            <a:r>
              <a:rPr lang="en-US" dirty="0">
                <a:latin typeface="Raleway" panose="020B0503030101060003" pitchFamily="34" charset="77"/>
              </a:rPr>
              <a:t>PREPARE YOUR OWN FOOD MORE OFTEN &amp; EMPHASIZE FRESH FOODS </a:t>
            </a:r>
          </a:p>
          <a:p>
            <a:pPr marL="342900" indent="-342900">
              <a:lnSpc>
                <a:spcPct val="200000"/>
              </a:lnSpc>
              <a:buFont typeface="+mj-lt"/>
              <a:buAutoNum type="arabicPeriod"/>
            </a:pPr>
            <a:r>
              <a:rPr lang="en-US" dirty="0">
                <a:latin typeface="Raleway" panose="020B0503030101060003" pitchFamily="34" charset="77"/>
              </a:rPr>
              <a:t>ENCOURAGE FREQUENT SATISFYING FOOD EXPERIENCES</a:t>
            </a:r>
          </a:p>
          <a:p>
            <a:pPr marL="342900" indent="-342900">
              <a:lnSpc>
                <a:spcPct val="200000"/>
              </a:lnSpc>
              <a:buFont typeface="+mj-lt"/>
              <a:buAutoNum type="arabicPeriod"/>
            </a:pPr>
            <a:r>
              <a:rPr lang="en-US" dirty="0">
                <a:latin typeface="Raleway" panose="020B0503030101060003" pitchFamily="34" charset="77"/>
              </a:rPr>
              <a:t>CULTIVATE A HEALTH PROMOTING ENVIRONMENT</a:t>
            </a:r>
          </a:p>
          <a:p>
            <a:endParaRPr lang="en-US" dirty="0"/>
          </a:p>
        </p:txBody>
      </p:sp>
      <p:sp>
        <p:nvSpPr>
          <p:cNvPr id="2" name="Slide Number Placeholder 1">
            <a:extLst>
              <a:ext uri="{FF2B5EF4-FFF2-40B4-BE49-F238E27FC236}">
                <a16:creationId xmlns:a16="http://schemas.microsoft.com/office/drawing/2014/main" id="{6E64BEBA-10A6-C342-9B27-8AAEF221F2D9}"/>
              </a:ext>
            </a:extLst>
          </p:cNvPr>
          <p:cNvSpPr>
            <a:spLocks noGrp="1"/>
          </p:cNvSpPr>
          <p:nvPr>
            <p:ph type="sldNum" sz="quarter" idx="12"/>
          </p:nvPr>
        </p:nvSpPr>
        <p:spPr/>
        <p:txBody>
          <a:bodyPr/>
          <a:lstStyle/>
          <a:p>
            <a:pPr>
              <a:defRPr/>
            </a:pPr>
            <a:fld id="{4979691B-4C0C-9F44-94CF-5D8AD27E018E}" type="slidenum">
              <a:rPr lang="en-US" smtClean="0"/>
              <a:pPr>
                <a:defRPr/>
              </a:pPr>
              <a:t>28</a:t>
            </a:fld>
            <a:endParaRPr lang="en-US"/>
          </a:p>
        </p:txBody>
      </p:sp>
    </p:spTree>
    <p:extLst>
      <p:ext uri="{BB962C8B-B14F-4D97-AF65-F5344CB8AC3E}">
        <p14:creationId xmlns:p14="http://schemas.microsoft.com/office/powerpoint/2010/main" val="3122053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706302" y="659606"/>
            <a:ext cx="10908130" cy="5403851"/>
          </a:xfrm>
        </p:spPr>
        <p:txBody>
          <a:bodyPr rtlCol="0">
            <a:noAutofit/>
          </a:bodyPr>
          <a:lstStyle/>
          <a:p>
            <a:pPr marL="0" indent="0">
              <a:buNone/>
            </a:pPr>
            <a:endParaRPr lang="en-US" sz="2000" b="1" dirty="0">
              <a:latin typeface="Raleway" panose="020B0503030101060003" pitchFamily="34" charset="77"/>
            </a:endParaRPr>
          </a:p>
          <a:p>
            <a:pPr marL="0" indent="0" algn="ctr" fontAlgn="auto">
              <a:spcAft>
                <a:spcPts val="0"/>
              </a:spcAft>
              <a:buNone/>
              <a:defRPr/>
            </a:pPr>
            <a:endParaRPr lang="en-US" sz="4000" b="1" dirty="0">
              <a:latin typeface="Raleway" panose="020B0503030101060003" pitchFamily="34" charset="77"/>
            </a:endParaRPr>
          </a:p>
          <a:p>
            <a:pPr marL="0" indent="0" algn="ctr" fontAlgn="auto">
              <a:spcAft>
                <a:spcPts val="0"/>
              </a:spcAft>
              <a:buNone/>
              <a:defRPr/>
            </a:pPr>
            <a:r>
              <a:rPr lang="en-US" sz="4000" b="1" dirty="0">
                <a:latin typeface="Raleway" panose="020B0503030101060003" pitchFamily="34" charset="77"/>
              </a:rPr>
              <a:t>TAKE HOME POINT  </a:t>
            </a:r>
            <a:endParaRPr lang="en-US" sz="4000" b="1" dirty="0">
              <a:latin typeface="Raleway" panose="020B0503030101060003" pitchFamily="34" charset="77"/>
              <a:sym typeface="Wingdings" pitchFamily="2" charset="2"/>
            </a:endParaRPr>
          </a:p>
          <a:p>
            <a:pPr marL="0" indent="0" algn="ctr" fontAlgn="auto">
              <a:spcAft>
                <a:spcPts val="0"/>
              </a:spcAft>
              <a:buNone/>
              <a:defRPr/>
            </a:pPr>
            <a:endParaRPr lang="en-US" sz="4000" dirty="0">
              <a:latin typeface="Raleway" panose="020B0503030101060003" pitchFamily="34" charset="77"/>
              <a:sym typeface="Wingdings" pitchFamily="2" charset="2"/>
            </a:endParaRPr>
          </a:p>
          <a:p>
            <a:pPr marL="0" indent="0" algn="ctr" fontAlgn="auto">
              <a:spcAft>
                <a:spcPts val="0"/>
              </a:spcAft>
              <a:buNone/>
              <a:defRPr/>
            </a:pPr>
            <a:r>
              <a:rPr lang="en-US" sz="4000" dirty="0">
                <a:latin typeface="Raleway" panose="020B0503030101060003" pitchFamily="34" charset="77"/>
                <a:sym typeface="Wingdings" pitchFamily="2" charset="2"/>
              </a:rPr>
              <a:t>IE is very individualized and will look different for everyone. Be patient, creative and empathetic - </a:t>
            </a:r>
            <a:r>
              <a:rPr lang="en-US" sz="4000" u="sng" dirty="0">
                <a:latin typeface="Raleway" panose="020B0503030101060003" pitchFamily="34" charset="77"/>
                <a:sym typeface="Wingdings" pitchFamily="2" charset="2"/>
              </a:rPr>
              <a:t>partner</a:t>
            </a:r>
            <a:r>
              <a:rPr lang="en-US" sz="4000" dirty="0">
                <a:latin typeface="Raleway" panose="020B0503030101060003" pitchFamily="34" charset="77"/>
                <a:sym typeface="Wingdings" pitchFamily="2" charset="2"/>
              </a:rPr>
              <a:t> with your clients.</a:t>
            </a:r>
            <a:endParaRPr lang="en-US" sz="4000" dirty="0">
              <a:latin typeface="Raleway" panose="020B0503030101060003" pitchFamily="34" charset="77"/>
            </a:endParaRPr>
          </a:p>
          <a:p>
            <a:pPr marL="0" indent="0" fontAlgn="auto">
              <a:spcAft>
                <a:spcPts val="0"/>
              </a:spcAft>
              <a:buNone/>
              <a:defRPr/>
            </a:pPr>
            <a:endParaRPr lang="en-US" sz="16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0C1E8F93-6355-714C-85DA-88385B9E0569}"/>
              </a:ext>
            </a:extLst>
          </p:cNvPr>
          <p:cNvSpPr>
            <a:spLocks noGrp="1"/>
          </p:cNvSpPr>
          <p:nvPr>
            <p:ph type="sldNum" sz="quarter" idx="12"/>
          </p:nvPr>
        </p:nvSpPr>
        <p:spPr/>
        <p:txBody>
          <a:bodyPr/>
          <a:lstStyle/>
          <a:p>
            <a:pPr>
              <a:defRPr/>
            </a:pPr>
            <a:fld id="{4979691B-4C0C-9F44-94CF-5D8AD27E018E}" type="slidenum">
              <a:rPr lang="en-US" smtClean="0"/>
              <a:pPr>
                <a:defRPr/>
              </a:pPr>
              <a:t>29</a:t>
            </a:fld>
            <a:endParaRPr lang="en-US"/>
          </a:p>
        </p:txBody>
      </p:sp>
    </p:spTree>
    <p:extLst>
      <p:ext uri="{BB962C8B-B14F-4D97-AF65-F5344CB8AC3E}">
        <p14:creationId xmlns:p14="http://schemas.microsoft.com/office/powerpoint/2010/main" val="301511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FB87EE5-DB2B-4CEA-9E3E-DE74582A7B33}"/>
              </a:ext>
            </a:extLst>
          </p:cNvPr>
          <p:cNvGraphicFramePr>
            <a:graphicFrameLocks noChangeAspect="1"/>
          </p:cNvGraphicFramePr>
          <p:nvPr>
            <p:custDataLst>
              <p:tags r:id="rId1"/>
            </p:custDataLst>
            <p:extLst>
              <p:ext uri="{D42A27DB-BD31-4B8C-83A1-F6EECF244321}">
                <p14:modId xmlns:p14="http://schemas.microsoft.com/office/powerpoint/2010/main" val="39230883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8" imgH="278" progId="TCLayout.ActiveDocument.1">
                  <p:embed/>
                </p:oleObj>
              </mc:Choice>
              <mc:Fallback>
                <p:oleObj name="think-cell Slide" r:id="rId3" imgW="278" imgH="278"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121" name="Title 1">
            <a:extLst>
              <a:ext uri="{FF2B5EF4-FFF2-40B4-BE49-F238E27FC236}">
                <a16:creationId xmlns:a16="http://schemas.microsoft.com/office/drawing/2014/main" id="{645F8B6E-BD6F-2947-BA0C-356569C1654F}"/>
              </a:ext>
            </a:extLst>
          </p:cNvPr>
          <p:cNvSpPr>
            <a:spLocks noGrp="1" noChangeArrowheads="1"/>
          </p:cNvSpPr>
          <p:nvPr>
            <p:ph type="title"/>
          </p:nvPr>
        </p:nvSpPr>
        <p:spPr>
          <a:xfrm>
            <a:off x="637309" y="255587"/>
            <a:ext cx="10515600" cy="1325563"/>
          </a:xfrm>
        </p:spPr>
        <p:txBody>
          <a:bodyPr vert="horz"/>
          <a:lstStyle/>
          <a:p>
            <a:r>
              <a:rPr lang="en-US" altLang="en-US" sz="4800" spc="300" dirty="0">
                <a:solidFill>
                  <a:srgbClr val="275B42"/>
                </a:solidFill>
                <a:latin typeface="Raleway" panose="020B0503030101060003" pitchFamily="34" charset="77"/>
              </a:rPr>
              <a:t>How we got here…</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37309" y="1352362"/>
            <a:ext cx="10716491" cy="4486275"/>
          </a:xfrm>
        </p:spPr>
        <p:txBody>
          <a:bodyPr rtlCol="0">
            <a:noAutofit/>
          </a:bodyPr>
          <a:lstStyle/>
          <a:p>
            <a:pPr fontAlgn="auto">
              <a:lnSpc>
                <a:spcPct val="150000"/>
              </a:lnSpc>
              <a:spcAft>
                <a:spcPts val="0"/>
              </a:spcAft>
              <a:defRPr/>
            </a:pPr>
            <a:r>
              <a:rPr lang="en-US" sz="2000" dirty="0">
                <a:latin typeface="Raleway" panose="020B0503030101060003" pitchFamily="34" charset="77"/>
              </a:rPr>
              <a:t>Growth of diet culture over the past several decades</a:t>
            </a:r>
          </a:p>
          <a:p>
            <a:pPr fontAlgn="auto">
              <a:lnSpc>
                <a:spcPct val="150000"/>
              </a:lnSpc>
              <a:spcAft>
                <a:spcPts val="0"/>
              </a:spcAft>
              <a:defRPr/>
            </a:pPr>
            <a:r>
              <a:rPr lang="en-US" sz="2000" dirty="0">
                <a:latin typeface="Raleway" panose="020B0503030101060003" pitchFamily="34" charset="77"/>
              </a:rPr>
              <a:t>Our education system is rooted in diet culture </a:t>
            </a:r>
          </a:p>
          <a:p>
            <a:pPr fontAlgn="auto">
              <a:lnSpc>
                <a:spcPct val="150000"/>
              </a:lnSpc>
              <a:spcAft>
                <a:spcPts val="0"/>
              </a:spcAft>
              <a:defRPr/>
            </a:pPr>
            <a:r>
              <a:rPr lang="en-US" sz="2000" dirty="0">
                <a:latin typeface="Raleway" panose="020B0503030101060003" pitchFamily="34" charset="77"/>
              </a:rPr>
              <a:t>Belief systems are reinforced by family, friends, media, workplace and insurance policies</a:t>
            </a:r>
          </a:p>
          <a:p>
            <a:pPr lvl="1" fontAlgn="auto">
              <a:lnSpc>
                <a:spcPct val="150000"/>
              </a:lnSpc>
              <a:spcBef>
                <a:spcPts val="0"/>
              </a:spcBef>
              <a:spcAft>
                <a:spcPts val="0"/>
              </a:spcAft>
              <a:defRPr/>
            </a:pPr>
            <a:r>
              <a:rPr lang="en-US" sz="2000" dirty="0">
                <a:latin typeface="Raleway" panose="020B0503030101060003" pitchFamily="34" charset="77"/>
              </a:rPr>
              <a:t>Fat is bad, thin is good</a:t>
            </a:r>
          </a:p>
          <a:p>
            <a:pPr lvl="1" fontAlgn="auto">
              <a:lnSpc>
                <a:spcPct val="150000"/>
              </a:lnSpc>
              <a:spcBef>
                <a:spcPts val="0"/>
              </a:spcBef>
              <a:spcAft>
                <a:spcPts val="0"/>
              </a:spcAft>
              <a:defRPr/>
            </a:pPr>
            <a:r>
              <a:rPr lang="en-US" sz="2000" dirty="0">
                <a:latin typeface="Raleway" panose="020B0503030101060003" pitchFamily="34" charset="77"/>
              </a:rPr>
              <a:t>Fat people are responsible for their size </a:t>
            </a:r>
          </a:p>
          <a:p>
            <a:pPr lvl="1" fontAlgn="auto">
              <a:lnSpc>
                <a:spcPct val="150000"/>
              </a:lnSpc>
              <a:spcBef>
                <a:spcPts val="0"/>
              </a:spcBef>
              <a:spcAft>
                <a:spcPts val="0"/>
              </a:spcAft>
              <a:defRPr/>
            </a:pPr>
            <a:r>
              <a:rPr lang="en-US" sz="2000" dirty="0">
                <a:latin typeface="Raleway" panose="020B0503030101060003" pitchFamily="34" charset="77"/>
              </a:rPr>
              <a:t>Pathologize people in larger bodies (the word </a:t>
            </a:r>
            <a:r>
              <a:rPr lang="en-US" sz="2000" i="1" dirty="0">
                <a:latin typeface="Raleway" panose="020B0503030101060003" pitchFamily="34" charset="77"/>
              </a:rPr>
              <a:t>obesity</a:t>
            </a:r>
            <a:r>
              <a:rPr lang="en-US" sz="2000" dirty="0">
                <a:latin typeface="Raleway" panose="020B0503030101060003" pitchFamily="34" charset="77"/>
              </a:rPr>
              <a:t>)</a:t>
            </a:r>
          </a:p>
          <a:p>
            <a:pPr lvl="1" fontAlgn="auto">
              <a:lnSpc>
                <a:spcPct val="150000"/>
              </a:lnSpc>
              <a:spcBef>
                <a:spcPts val="0"/>
              </a:spcBef>
              <a:spcAft>
                <a:spcPts val="0"/>
              </a:spcAft>
              <a:defRPr/>
            </a:pPr>
            <a:r>
              <a:rPr lang="en-US" sz="2000" dirty="0">
                <a:latin typeface="Raleway" panose="020B0503030101060003" pitchFamily="34" charset="77"/>
              </a:rPr>
              <a:t>Solution to chronic health problems and premature death is weight loss</a:t>
            </a:r>
          </a:p>
          <a:p>
            <a:pPr fontAlgn="auto">
              <a:lnSpc>
                <a:spcPct val="150000"/>
              </a:lnSpc>
              <a:spcAft>
                <a:spcPts val="0"/>
              </a:spcAft>
              <a:defRPr/>
            </a:pPr>
            <a:r>
              <a:rPr lang="en-US" sz="2000" dirty="0">
                <a:latin typeface="Raleway" panose="020B0503030101060003" pitchFamily="34" charset="77"/>
              </a:rPr>
              <a:t>Our own weight and health bias – both conscious and subconscious </a:t>
            </a:r>
          </a:p>
          <a:p>
            <a:pPr fontAlgn="auto">
              <a:lnSpc>
                <a:spcPct val="150000"/>
              </a:lnSpc>
              <a:spcAft>
                <a:spcPts val="0"/>
              </a:spcAft>
              <a:defRPr/>
            </a:pPr>
            <a:r>
              <a:rPr lang="en-US" sz="2000" dirty="0">
                <a:latin typeface="Raleway" panose="020B0503030101060003" pitchFamily="34" charset="77"/>
              </a:rPr>
              <a:t>Resistance to admit that maybe….we’ve been doing it wrong</a:t>
            </a:r>
          </a:p>
        </p:txBody>
      </p:sp>
      <p:pic>
        <p:nvPicPr>
          <p:cNvPr id="5123" name="Picture 3">
            <a:extLst>
              <a:ext uri="{FF2B5EF4-FFF2-40B4-BE49-F238E27FC236}">
                <a16:creationId xmlns:a16="http://schemas.microsoft.com/office/drawing/2014/main" id="{EAFB7153-FC27-5F43-972C-F5A45BC79F9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37738" y="365125"/>
            <a:ext cx="13493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4">
            <a:extLst>
              <a:ext uri="{FF2B5EF4-FFF2-40B4-BE49-F238E27FC236}">
                <a16:creationId xmlns:a16="http://schemas.microsoft.com/office/drawing/2014/main" id="{7B63FE01-2290-A144-B326-3BF50C5994E6}"/>
              </a:ext>
            </a:extLst>
          </p:cNvPr>
          <p:cNvSpPr txBox="1">
            <a:spLocks noChangeArrowheads="1"/>
          </p:cNvSpPr>
          <p:nvPr/>
        </p:nvSpPr>
        <p:spPr bwMode="auto">
          <a:xfrm>
            <a:off x="1004887" y="671138"/>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p>
        </p:txBody>
      </p:sp>
      <p:sp>
        <p:nvSpPr>
          <p:cNvPr id="2" name="Slide Number Placeholder 1">
            <a:extLst>
              <a:ext uri="{FF2B5EF4-FFF2-40B4-BE49-F238E27FC236}">
                <a16:creationId xmlns:a16="http://schemas.microsoft.com/office/drawing/2014/main" id="{645C98BF-D4FA-3E40-9B41-A4AB51662DAC}"/>
              </a:ext>
            </a:extLst>
          </p:cNvPr>
          <p:cNvSpPr>
            <a:spLocks noGrp="1"/>
          </p:cNvSpPr>
          <p:nvPr>
            <p:ph type="sldNum" sz="quarter" idx="12"/>
          </p:nvPr>
        </p:nvSpPr>
        <p:spPr/>
        <p:txBody>
          <a:bodyPr/>
          <a:lstStyle/>
          <a:p>
            <a:pPr>
              <a:defRPr/>
            </a:pPr>
            <a:fld id="{4979691B-4C0C-9F44-94CF-5D8AD27E018E}"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31B1292-611C-4A3E-A69D-E0F3C4AC7CE9}"/>
              </a:ext>
            </a:extLst>
          </p:cNvPr>
          <p:cNvGraphicFramePr>
            <a:graphicFrameLocks noChangeAspect="1"/>
          </p:cNvGraphicFramePr>
          <p:nvPr>
            <p:custDataLst>
              <p:tags r:id="rId1"/>
            </p:custDataLst>
            <p:extLst>
              <p:ext uri="{D42A27DB-BD31-4B8C-83A1-F6EECF244321}">
                <p14:modId xmlns:p14="http://schemas.microsoft.com/office/powerpoint/2010/main" val="479520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466584" y="190259"/>
            <a:ext cx="10371699" cy="1325563"/>
          </a:xfrm>
        </p:spPr>
        <p:txBody>
          <a:bodyPr vert="horz"/>
          <a:lstStyle/>
          <a:p>
            <a:r>
              <a:rPr lang="en-US" altLang="en-US" sz="4000" spc="300" dirty="0">
                <a:solidFill>
                  <a:srgbClr val="275B42"/>
                </a:solidFill>
                <a:latin typeface="Raleway" panose="020B0503030101060003" pitchFamily="34" charset="77"/>
              </a:rPr>
              <a:t>Step 6: Developing a diet neutral, effective plan of care</a:t>
            </a:r>
            <a:endParaRPr lang="en-US" altLang="en-US" sz="4000" dirty="0">
              <a:solidFill>
                <a:srgbClr val="275B42"/>
              </a:solidFill>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44350" y="190259"/>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5DD8787E-9B09-D041-845D-AE88D8DBC310}"/>
              </a:ext>
            </a:extLst>
          </p:cNvPr>
          <p:cNvSpPr>
            <a:spLocks noGrp="1"/>
          </p:cNvSpPr>
          <p:nvPr>
            <p:ph type="sldNum" sz="quarter" idx="12"/>
          </p:nvPr>
        </p:nvSpPr>
        <p:spPr/>
        <p:txBody>
          <a:bodyPr/>
          <a:lstStyle/>
          <a:p>
            <a:pPr>
              <a:defRPr/>
            </a:pPr>
            <a:fld id="{4979691B-4C0C-9F44-94CF-5D8AD27E018E}" type="slidenum">
              <a:rPr lang="en-US" smtClean="0"/>
              <a:pPr>
                <a:defRPr/>
              </a:pPr>
              <a:t>30</a:t>
            </a:fld>
            <a:endParaRPr lang="en-US"/>
          </a:p>
        </p:txBody>
      </p:sp>
      <p:pic>
        <p:nvPicPr>
          <p:cNvPr id="7" name="Picture 6">
            <a:extLst>
              <a:ext uri="{FF2B5EF4-FFF2-40B4-BE49-F238E27FC236}">
                <a16:creationId xmlns:a16="http://schemas.microsoft.com/office/drawing/2014/main" id="{41D4369A-3204-824D-AEE2-E77FF9238934}"/>
              </a:ext>
            </a:extLst>
          </p:cNvPr>
          <p:cNvPicPr>
            <a:picLocks noChangeAspect="1"/>
          </p:cNvPicPr>
          <p:nvPr/>
        </p:nvPicPr>
        <p:blipFill>
          <a:blip r:embed="rId7"/>
          <a:stretch>
            <a:fillRect/>
          </a:stretch>
        </p:blipFill>
        <p:spPr>
          <a:xfrm>
            <a:off x="2043952" y="1669570"/>
            <a:ext cx="7216962" cy="4686780"/>
          </a:xfrm>
          <a:prstGeom prst="rect">
            <a:avLst/>
          </a:prstGeom>
        </p:spPr>
      </p:pic>
      <p:sp>
        <p:nvSpPr>
          <p:cNvPr id="8" name="TextBox 7">
            <a:extLst>
              <a:ext uri="{FF2B5EF4-FFF2-40B4-BE49-F238E27FC236}">
                <a16:creationId xmlns:a16="http://schemas.microsoft.com/office/drawing/2014/main" id="{1A103FF1-D2D4-7E49-BFF2-44E6C4B9B4D9}"/>
              </a:ext>
            </a:extLst>
          </p:cNvPr>
          <p:cNvSpPr txBox="1"/>
          <p:nvPr/>
        </p:nvSpPr>
        <p:spPr>
          <a:xfrm>
            <a:off x="9610165" y="4930588"/>
            <a:ext cx="2183560" cy="1338828"/>
          </a:xfrm>
          <a:prstGeom prst="rect">
            <a:avLst/>
          </a:prstGeom>
          <a:noFill/>
        </p:spPr>
        <p:txBody>
          <a:bodyPr wrap="square" rtlCol="0">
            <a:spAutoFit/>
          </a:bodyPr>
          <a:lstStyle/>
          <a:p>
            <a:r>
              <a:rPr lang="en-US" sz="900" dirty="0"/>
              <a:t>Embodied self-regulation and mindful self-care in the prevention of eating disorders - Scientific Figure on ResearchGate. Available from: https://</a:t>
            </a:r>
            <a:r>
              <a:rPr lang="en-US" sz="900" dirty="0" err="1"/>
              <a:t>www.researchgate.net</a:t>
            </a:r>
            <a:r>
              <a:rPr lang="en-US" sz="900" dirty="0"/>
              <a:t>/figure/The-Attuned-Representational-Model-of-Self-ARMS-In-the-center-the-representational_fig2_286639645 [accessed 19 May, 2021]</a:t>
            </a:r>
          </a:p>
        </p:txBody>
      </p:sp>
    </p:spTree>
    <p:extLst>
      <p:ext uri="{BB962C8B-B14F-4D97-AF65-F5344CB8AC3E}">
        <p14:creationId xmlns:p14="http://schemas.microsoft.com/office/powerpoint/2010/main" val="3641867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609600" y="117475"/>
            <a:ext cx="10515600" cy="1325563"/>
          </a:xfrm>
        </p:spPr>
        <p:txBody>
          <a:bodyPr/>
          <a:lstStyle/>
          <a:p>
            <a:r>
              <a:rPr lang="en-US" altLang="en-US" sz="4800" spc="300" dirty="0">
                <a:solidFill>
                  <a:srgbClr val="275B42"/>
                </a:solidFill>
                <a:latin typeface="Raleway" panose="020B0503030101060003" pitchFamily="34" charset="77"/>
              </a:rPr>
              <a:t>Three Questions To Ask</a:t>
            </a:r>
            <a:endParaRPr lang="en-US" altLang="en-US" sz="4000" spc="300" dirty="0">
              <a:solidFill>
                <a:srgbClr val="275B42"/>
              </a:solidFill>
              <a:latin typeface="Raleway" panose="020B0503030101060003" pitchFamily="34" charset="77"/>
            </a:endParaRPr>
          </a:p>
        </p:txBody>
      </p:sp>
      <p:graphicFrame>
        <p:nvGraphicFramePr>
          <p:cNvPr id="2" name="Content Placeholder 1">
            <a:extLst>
              <a:ext uri="{FF2B5EF4-FFF2-40B4-BE49-F238E27FC236}">
                <a16:creationId xmlns:a16="http://schemas.microsoft.com/office/drawing/2014/main" id="{47D0CE29-9377-7343-942F-7100F2CB005C}"/>
              </a:ext>
            </a:extLst>
          </p:cNvPr>
          <p:cNvGraphicFramePr>
            <a:graphicFrameLocks noGrp="1"/>
          </p:cNvGraphicFramePr>
          <p:nvPr>
            <p:ph idx="1"/>
            <p:extLst>
              <p:ext uri="{D42A27DB-BD31-4B8C-83A1-F6EECF244321}">
                <p14:modId xmlns:p14="http://schemas.microsoft.com/office/powerpoint/2010/main" val="840098699"/>
              </p:ext>
            </p:extLst>
          </p:nvPr>
        </p:nvGraphicFramePr>
        <p:xfrm>
          <a:off x="609600" y="1325563"/>
          <a:ext cx="10628313" cy="5176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 name="Slide Number Placeholder 2">
            <a:extLst>
              <a:ext uri="{FF2B5EF4-FFF2-40B4-BE49-F238E27FC236}">
                <a16:creationId xmlns:a16="http://schemas.microsoft.com/office/drawing/2014/main" id="{D926B482-EEA5-0B4A-AE1C-25DE43664761}"/>
              </a:ext>
            </a:extLst>
          </p:cNvPr>
          <p:cNvSpPr>
            <a:spLocks noGrp="1"/>
          </p:cNvSpPr>
          <p:nvPr>
            <p:ph type="sldNum" sz="quarter" idx="12"/>
          </p:nvPr>
        </p:nvSpPr>
        <p:spPr/>
        <p:txBody>
          <a:bodyPr/>
          <a:lstStyle/>
          <a:p>
            <a:pPr>
              <a:defRPr/>
            </a:pPr>
            <a:fld id="{4979691B-4C0C-9F44-94CF-5D8AD27E018E}" type="slidenum">
              <a:rPr lang="en-US" smtClean="0"/>
              <a:pPr>
                <a:defRPr/>
              </a:pPr>
              <a:t>31</a:t>
            </a:fld>
            <a:endParaRPr lang="en-US"/>
          </a:p>
        </p:txBody>
      </p:sp>
    </p:spTree>
    <p:extLst>
      <p:ext uri="{BB962C8B-B14F-4D97-AF65-F5344CB8AC3E}">
        <p14:creationId xmlns:p14="http://schemas.microsoft.com/office/powerpoint/2010/main" val="2133320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419725" y="417279"/>
            <a:ext cx="9468813" cy="1325563"/>
          </a:xfrm>
        </p:spPr>
        <p:txBody>
          <a:bodyPr/>
          <a:lstStyle/>
          <a:p>
            <a:r>
              <a:rPr lang="en-US" altLang="en-US" sz="6000" spc="300" dirty="0">
                <a:solidFill>
                  <a:srgbClr val="275B42"/>
                </a:solidFill>
                <a:latin typeface="Raleway" panose="020B0503030101060003" pitchFamily="34" charset="77"/>
              </a:rPr>
              <a:t>Remember THIS…</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39580" y="1970403"/>
            <a:ext cx="11037757" cy="4563749"/>
          </a:xfrm>
        </p:spPr>
        <p:txBody>
          <a:bodyPr rtlCol="0">
            <a:noAutofit/>
          </a:bodyPr>
          <a:lstStyle/>
          <a:p>
            <a:pPr marL="0" indent="0" algn="ctr" fontAlgn="auto">
              <a:spcAft>
                <a:spcPts val="0"/>
              </a:spcAft>
              <a:buNone/>
              <a:defRPr/>
            </a:pPr>
            <a:r>
              <a:rPr lang="en-US" sz="5000" dirty="0">
                <a:latin typeface="Raleway" panose="020B0503030101060003" pitchFamily="34" charset="77"/>
              </a:rPr>
              <a:t>By focusing on all these other factors, besides weight and purely objective measures, </a:t>
            </a:r>
            <a:r>
              <a:rPr lang="en-US" sz="5000" b="1" dirty="0">
                <a:latin typeface="Raleway" panose="020B0503030101060003" pitchFamily="34" charset="77"/>
              </a:rPr>
              <a:t>you give people permission to do the same for themselves</a:t>
            </a:r>
          </a:p>
          <a:p>
            <a:pPr marL="0" indent="0" fontAlgn="auto">
              <a:spcAft>
                <a:spcPts val="0"/>
              </a:spcAft>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F67DA2D7-02A0-DE41-BD1C-1C04BC0F9326}"/>
              </a:ext>
            </a:extLst>
          </p:cNvPr>
          <p:cNvSpPr>
            <a:spLocks noGrp="1"/>
          </p:cNvSpPr>
          <p:nvPr>
            <p:ph type="sldNum" sz="quarter" idx="12"/>
          </p:nvPr>
        </p:nvSpPr>
        <p:spPr/>
        <p:txBody>
          <a:bodyPr/>
          <a:lstStyle/>
          <a:p>
            <a:pPr>
              <a:defRPr/>
            </a:pPr>
            <a:fld id="{4979691B-4C0C-9F44-94CF-5D8AD27E018E}" type="slidenum">
              <a:rPr lang="en-US" smtClean="0"/>
              <a:pPr>
                <a:defRPr/>
              </a:pPr>
              <a:t>32</a:t>
            </a:fld>
            <a:endParaRPr lang="en-US"/>
          </a:p>
        </p:txBody>
      </p:sp>
    </p:spTree>
    <p:extLst>
      <p:ext uri="{BB962C8B-B14F-4D97-AF65-F5344CB8AC3E}">
        <p14:creationId xmlns:p14="http://schemas.microsoft.com/office/powerpoint/2010/main" val="2870773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67AEABF-491D-4DE7-A347-F2A763730278}"/>
              </a:ext>
            </a:extLst>
          </p:cNvPr>
          <p:cNvGraphicFramePr>
            <a:graphicFrameLocks noChangeAspect="1"/>
          </p:cNvGraphicFramePr>
          <p:nvPr>
            <p:custDataLst>
              <p:tags r:id="rId1"/>
            </p:custDataLst>
            <p:extLst>
              <p:ext uri="{D42A27DB-BD31-4B8C-83A1-F6EECF244321}">
                <p14:modId xmlns:p14="http://schemas.microsoft.com/office/powerpoint/2010/main" val="16453170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1775013" y="129428"/>
            <a:ext cx="8113526" cy="1325563"/>
          </a:xfrm>
        </p:spPr>
        <p:txBody>
          <a:bodyPr vert="horz"/>
          <a:lstStyle/>
          <a:p>
            <a:r>
              <a:rPr lang="en-US" altLang="en-US" sz="3600" spc="300" dirty="0">
                <a:latin typeface="Raleway" panose="020B0503030101060003"/>
              </a:rPr>
              <a:t>Keys to Effective + Ethical Care</a:t>
            </a: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05540" y="219075"/>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graphicFrame>
        <p:nvGraphicFramePr>
          <p:cNvPr id="3" name="Diagram 2">
            <a:extLst>
              <a:ext uri="{FF2B5EF4-FFF2-40B4-BE49-F238E27FC236}">
                <a16:creationId xmlns:a16="http://schemas.microsoft.com/office/drawing/2014/main" id="{25D432AF-32EA-DC4A-AF03-3B2A43658981}"/>
              </a:ext>
            </a:extLst>
          </p:cNvPr>
          <p:cNvGraphicFramePr/>
          <p:nvPr>
            <p:extLst>
              <p:ext uri="{D42A27DB-BD31-4B8C-83A1-F6EECF244321}">
                <p14:modId xmlns:p14="http://schemas.microsoft.com/office/powerpoint/2010/main" val="1730347559"/>
              </p:ext>
            </p:extLst>
          </p:nvPr>
        </p:nvGraphicFramePr>
        <p:xfrm>
          <a:off x="1775013" y="1004047"/>
          <a:ext cx="8113526" cy="60670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Slide Number Placeholder 1">
            <a:extLst>
              <a:ext uri="{FF2B5EF4-FFF2-40B4-BE49-F238E27FC236}">
                <a16:creationId xmlns:a16="http://schemas.microsoft.com/office/drawing/2014/main" id="{F711CC11-B473-C540-BE07-CF247F7A8402}"/>
              </a:ext>
            </a:extLst>
          </p:cNvPr>
          <p:cNvSpPr>
            <a:spLocks noGrp="1"/>
          </p:cNvSpPr>
          <p:nvPr>
            <p:ph type="sldNum" sz="quarter" idx="12"/>
          </p:nvPr>
        </p:nvSpPr>
        <p:spPr/>
        <p:txBody>
          <a:bodyPr/>
          <a:lstStyle/>
          <a:p>
            <a:pPr>
              <a:defRPr/>
            </a:pPr>
            <a:fld id="{4979691B-4C0C-9F44-94CF-5D8AD27E018E}" type="slidenum">
              <a:rPr lang="en-US" smtClean="0"/>
              <a:pPr>
                <a:defRPr/>
              </a:pPr>
              <a:t>33</a:t>
            </a:fld>
            <a:endParaRPr lang="en-US"/>
          </a:p>
        </p:txBody>
      </p:sp>
    </p:spTree>
    <p:extLst>
      <p:ext uri="{BB962C8B-B14F-4D97-AF65-F5344CB8AC3E}">
        <p14:creationId xmlns:p14="http://schemas.microsoft.com/office/powerpoint/2010/main" val="157187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E17661F-8C8A-40FF-9626-6807A3D21D57}"/>
              </a:ext>
            </a:extLst>
          </p:cNvPr>
          <p:cNvGraphicFramePr>
            <a:graphicFrameLocks noChangeAspect="1"/>
          </p:cNvGraphicFramePr>
          <p:nvPr>
            <p:custDataLst>
              <p:tags r:id="rId1"/>
            </p:custDataLst>
            <p:extLst>
              <p:ext uri="{D42A27DB-BD31-4B8C-83A1-F6EECF244321}">
                <p14:modId xmlns:p14="http://schemas.microsoft.com/office/powerpoint/2010/main" val="29811109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609600" y="117475"/>
            <a:ext cx="10515600" cy="1325563"/>
          </a:xfrm>
        </p:spPr>
        <p:txBody>
          <a:bodyPr vert="horz"/>
          <a:lstStyle/>
          <a:p>
            <a:r>
              <a:rPr lang="en-US" altLang="en-US" sz="4800" spc="300" dirty="0">
                <a:solidFill>
                  <a:srgbClr val="275B42"/>
                </a:solidFill>
                <a:latin typeface="Raleway" panose="020B0503030101060003"/>
              </a:rPr>
              <a:t>Our Case Study Continued…</a:t>
            </a:r>
            <a:endParaRPr lang="en-US" altLang="en-US" sz="4000" spc="300" dirty="0">
              <a:solidFill>
                <a:srgbClr val="275B42"/>
              </a:solidFill>
              <a:latin typeface="Raleway" panose="020B0503030101060003"/>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600" y="1325563"/>
            <a:ext cx="10628313" cy="5176837"/>
          </a:xfrm>
        </p:spPr>
        <p:txBody>
          <a:bodyPr rtlCol="0">
            <a:noAutofit/>
          </a:bodyPr>
          <a:lstStyle/>
          <a:p>
            <a:pPr marL="0" indent="0">
              <a:spcBef>
                <a:spcPts val="0"/>
              </a:spcBef>
              <a:buNone/>
            </a:pPr>
            <a:endParaRPr lang="en-US" dirty="0">
              <a:latin typeface="Raleway" panose="020B0503030101060003" pitchFamily="34" charset="77"/>
            </a:endParaRPr>
          </a:p>
          <a:p>
            <a:pPr marL="0" indent="0">
              <a:spcBef>
                <a:spcPts val="0"/>
              </a:spcBef>
              <a:buNone/>
            </a:pPr>
            <a:r>
              <a:rPr lang="en-US" dirty="0">
                <a:latin typeface="Raleway" panose="020B0503030101060003" pitchFamily="34" charset="77"/>
              </a:rPr>
              <a:t>Using Rachael from our case study in Step 3, let’s apply what we’ve learned to create a plan of care... </a:t>
            </a:r>
            <a:endParaRPr lang="en-US" b="1" dirty="0">
              <a:latin typeface="Raleway" panose="020B0503030101060003" pitchFamily="34" charset="77"/>
            </a:endParaRPr>
          </a:p>
          <a:p>
            <a:pPr marL="0" indent="0">
              <a:spcBef>
                <a:spcPts val="0"/>
              </a:spcBef>
              <a:buNone/>
            </a:pPr>
            <a:endParaRPr lang="en-US" b="1" dirty="0">
              <a:latin typeface="Raleway" panose="020B0503030101060003" pitchFamily="34" charset="77"/>
            </a:endParaRPr>
          </a:p>
          <a:p>
            <a:pPr marL="0" indent="0">
              <a:spcAft>
                <a:spcPts val="1200"/>
              </a:spcAft>
              <a:buNone/>
            </a:pPr>
            <a:r>
              <a:rPr lang="en-US" dirty="0">
                <a:latin typeface="Raleway" panose="020B0503030101060003" pitchFamily="34" charset="77"/>
              </a:rPr>
              <a:t>	Are there additional questions you would want to ask in 	order to get a comprehensive assessment and form an 	appropriate plan of care?</a:t>
            </a:r>
            <a:endParaRPr lang="en-US"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530665F9-EF79-E447-95D2-CF4BB7A26164}"/>
              </a:ext>
            </a:extLst>
          </p:cNvPr>
          <p:cNvSpPr>
            <a:spLocks noGrp="1"/>
          </p:cNvSpPr>
          <p:nvPr>
            <p:ph type="sldNum" sz="quarter" idx="12"/>
          </p:nvPr>
        </p:nvSpPr>
        <p:spPr/>
        <p:txBody>
          <a:bodyPr/>
          <a:lstStyle/>
          <a:p>
            <a:pPr>
              <a:defRPr/>
            </a:pPr>
            <a:fld id="{4979691B-4C0C-9F44-94CF-5D8AD27E018E}" type="slidenum">
              <a:rPr lang="en-US" smtClean="0"/>
              <a:pPr>
                <a:defRPr/>
              </a:pPr>
              <a:t>34</a:t>
            </a:fld>
            <a:endParaRPr lang="en-US"/>
          </a:p>
        </p:txBody>
      </p:sp>
    </p:spTree>
    <p:extLst>
      <p:ext uri="{BB962C8B-B14F-4D97-AF65-F5344CB8AC3E}">
        <p14:creationId xmlns:p14="http://schemas.microsoft.com/office/powerpoint/2010/main" val="2239131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E17661F-8C8A-40FF-9626-6807A3D21D5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5" name="Object 4" hidden="1">
                        <a:extLst>
                          <a:ext uri="{FF2B5EF4-FFF2-40B4-BE49-F238E27FC236}">
                            <a16:creationId xmlns:a16="http://schemas.microsoft.com/office/drawing/2014/main" id="{1E17661F-8C8A-40FF-9626-6807A3D21D5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609600" y="117475"/>
            <a:ext cx="10515600" cy="1325563"/>
          </a:xfrm>
        </p:spPr>
        <p:txBody>
          <a:bodyPr vert="horz"/>
          <a:lstStyle/>
          <a:p>
            <a:r>
              <a:rPr lang="en-US" altLang="en-US" sz="4800" spc="300" dirty="0">
                <a:solidFill>
                  <a:srgbClr val="275B42"/>
                </a:solidFill>
                <a:latin typeface="Raleway" panose="020B0503030101060003"/>
              </a:rPr>
              <a:t>Our Case Study Continued…</a:t>
            </a:r>
            <a:endParaRPr lang="en-US" altLang="en-US" sz="4000" spc="300" dirty="0">
              <a:solidFill>
                <a:srgbClr val="275B42"/>
              </a:solidFill>
              <a:latin typeface="Raleway" panose="020B0503030101060003"/>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600" y="1325563"/>
            <a:ext cx="10628313" cy="5176837"/>
          </a:xfrm>
        </p:spPr>
        <p:txBody>
          <a:bodyPr rtlCol="0">
            <a:noAutofit/>
          </a:bodyPr>
          <a:lstStyle/>
          <a:p>
            <a:pPr marL="0" indent="0">
              <a:spcBef>
                <a:spcPts val="0"/>
              </a:spcBef>
              <a:buNone/>
            </a:pPr>
            <a:endParaRPr lang="en-US" dirty="0">
              <a:latin typeface="Raleway" panose="020B0503030101060003" pitchFamily="34" charset="77"/>
            </a:endParaRPr>
          </a:p>
          <a:p>
            <a:pPr marL="0" indent="0">
              <a:buNone/>
            </a:pPr>
            <a:r>
              <a:rPr lang="en-US" dirty="0">
                <a:latin typeface="Raleway" panose="020B0503030101060003" pitchFamily="34" charset="77"/>
              </a:rPr>
              <a:t>How would we go about </a:t>
            </a:r>
            <a:r>
              <a:rPr lang="en-US" i="1" dirty="0">
                <a:latin typeface="Raleway" panose="020B0503030101060003" pitchFamily="34" charset="77"/>
              </a:rPr>
              <a:t>beginning</a:t>
            </a:r>
            <a:r>
              <a:rPr lang="en-US" dirty="0">
                <a:latin typeface="Raleway" panose="020B0503030101060003" pitchFamily="34" charset="77"/>
              </a:rPr>
              <a:t> work with Rachael in a way that increases her self efficacy while improving her health?</a:t>
            </a:r>
          </a:p>
          <a:p>
            <a:pPr marL="0" indent="0">
              <a:buNone/>
            </a:pPr>
            <a:endParaRPr lang="en-US"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530665F9-EF79-E447-95D2-CF4BB7A26164}"/>
              </a:ext>
            </a:extLst>
          </p:cNvPr>
          <p:cNvSpPr>
            <a:spLocks noGrp="1"/>
          </p:cNvSpPr>
          <p:nvPr>
            <p:ph type="sldNum" sz="quarter" idx="12"/>
          </p:nvPr>
        </p:nvSpPr>
        <p:spPr/>
        <p:txBody>
          <a:bodyPr/>
          <a:lstStyle/>
          <a:p>
            <a:pPr>
              <a:defRPr/>
            </a:pPr>
            <a:fld id="{4979691B-4C0C-9F44-94CF-5D8AD27E018E}" type="slidenum">
              <a:rPr lang="en-US" smtClean="0"/>
              <a:pPr>
                <a:defRPr/>
              </a:pPr>
              <a:t>35</a:t>
            </a:fld>
            <a:endParaRPr lang="en-US"/>
          </a:p>
        </p:txBody>
      </p:sp>
    </p:spTree>
    <p:extLst>
      <p:ext uri="{BB962C8B-B14F-4D97-AF65-F5344CB8AC3E}">
        <p14:creationId xmlns:p14="http://schemas.microsoft.com/office/powerpoint/2010/main" val="4194725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E17661F-8C8A-40FF-9626-6807A3D21D5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5" name="Object 4" hidden="1">
                        <a:extLst>
                          <a:ext uri="{FF2B5EF4-FFF2-40B4-BE49-F238E27FC236}">
                            <a16:creationId xmlns:a16="http://schemas.microsoft.com/office/drawing/2014/main" id="{1E17661F-8C8A-40FF-9626-6807A3D21D5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609600" y="117475"/>
            <a:ext cx="10515600" cy="1325563"/>
          </a:xfrm>
        </p:spPr>
        <p:txBody>
          <a:bodyPr vert="horz"/>
          <a:lstStyle/>
          <a:p>
            <a:r>
              <a:rPr lang="en-US" altLang="en-US" sz="4800" spc="300" dirty="0">
                <a:solidFill>
                  <a:srgbClr val="275B42"/>
                </a:solidFill>
                <a:latin typeface="Raleway" panose="020B0503030101060003"/>
              </a:rPr>
              <a:t>Our Case Study Continued…</a:t>
            </a:r>
            <a:endParaRPr lang="en-US" altLang="en-US" sz="4000" spc="300" dirty="0">
              <a:solidFill>
                <a:srgbClr val="275B42"/>
              </a:solidFill>
              <a:latin typeface="Raleway" panose="020B0503030101060003"/>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600" y="1325563"/>
            <a:ext cx="10628313" cy="5176837"/>
          </a:xfrm>
        </p:spPr>
        <p:txBody>
          <a:bodyPr rtlCol="0">
            <a:noAutofit/>
          </a:bodyPr>
          <a:lstStyle/>
          <a:p>
            <a:pPr marL="0" indent="0">
              <a:spcBef>
                <a:spcPts val="0"/>
              </a:spcBef>
              <a:buNone/>
            </a:pPr>
            <a:endParaRPr lang="en-US" dirty="0">
              <a:latin typeface="Raleway" panose="020B0503030101060003" pitchFamily="34" charset="77"/>
            </a:endParaRPr>
          </a:p>
          <a:p>
            <a:pPr marL="0" indent="0">
              <a:buNone/>
            </a:pPr>
            <a:r>
              <a:rPr lang="en-US" dirty="0">
                <a:latin typeface="Raleway" panose="020B0503030101060003" pitchFamily="34" charset="77"/>
              </a:rPr>
              <a:t>Using the IE/HAES framework, how could we provide some nutrition education to Rachael using diet neutral language?</a:t>
            </a:r>
          </a:p>
          <a:p>
            <a:pPr marL="0" indent="0">
              <a:buNone/>
            </a:pPr>
            <a:endParaRPr lang="en-US"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14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a:p>
            <a:pPr marL="0" indent="0" fontAlgn="auto">
              <a:spcAft>
                <a:spcPts val="0"/>
              </a:spcAft>
              <a:buFont typeface="Arial" panose="020B0604020202020204" pitchFamily="34" charset="0"/>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530665F9-EF79-E447-95D2-CF4BB7A26164}"/>
              </a:ext>
            </a:extLst>
          </p:cNvPr>
          <p:cNvSpPr>
            <a:spLocks noGrp="1"/>
          </p:cNvSpPr>
          <p:nvPr>
            <p:ph type="sldNum" sz="quarter" idx="12"/>
          </p:nvPr>
        </p:nvSpPr>
        <p:spPr/>
        <p:txBody>
          <a:bodyPr/>
          <a:lstStyle/>
          <a:p>
            <a:pPr>
              <a:defRPr/>
            </a:pPr>
            <a:fld id="{4979691B-4C0C-9F44-94CF-5D8AD27E018E}" type="slidenum">
              <a:rPr lang="en-US" smtClean="0"/>
              <a:pPr>
                <a:defRPr/>
              </a:pPr>
              <a:t>36</a:t>
            </a:fld>
            <a:endParaRPr lang="en-US"/>
          </a:p>
        </p:txBody>
      </p:sp>
    </p:spTree>
    <p:extLst>
      <p:ext uri="{BB962C8B-B14F-4D97-AF65-F5344CB8AC3E}">
        <p14:creationId xmlns:p14="http://schemas.microsoft.com/office/powerpoint/2010/main" val="1069168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449705" y="342329"/>
            <a:ext cx="9188970" cy="1325563"/>
          </a:xfrm>
        </p:spPr>
        <p:txBody>
          <a:bodyPr/>
          <a:lstStyle/>
          <a:p>
            <a:r>
              <a:rPr lang="en-US" altLang="en-US" sz="4800" dirty="0">
                <a:solidFill>
                  <a:srgbClr val="275B42"/>
                </a:solidFill>
                <a:latin typeface="Raleway" panose="020B0503030101060003" pitchFamily="34" charset="77"/>
              </a:rPr>
              <a:t> </a:t>
            </a:r>
            <a:r>
              <a:rPr lang="en-US" altLang="en-US" sz="4800" spc="300" dirty="0">
                <a:solidFill>
                  <a:srgbClr val="275B42"/>
                </a:solidFill>
                <a:latin typeface="Raleway" panose="020B0503030101060003" pitchFamily="34" charset="77"/>
              </a:rPr>
              <a:t>Wrapping It All Up </a:t>
            </a:r>
            <a:endParaRPr lang="en-US" altLang="en-US" sz="4000" spc="300" dirty="0">
              <a:solidFill>
                <a:srgbClr val="275B42"/>
              </a:solidFill>
              <a:latin typeface="Raleway" panose="020B0503030101060003" pitchFamily="34" charset="77"/>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609600" y="1216025"/>
            <a:ext cx="11037757" cy="5058425"/>
          </a:xfrm>
        </p:spPr>
        <p:txBody>
          <a:bodyPr rtlCol="0">
            <a:noAutofit/>
          </a:bodyPr>
          <a:lstStyle/>
          <a:p>
            <a:pPr marL="0" indent="0">
              <a:spcBef>
                <a:spcPts val="0"/>
              </a:spcBef>
              <a:spcAft>
                <a:spcPts val="1200"/>
              </a:spcAft>
              <a:buNone/>
            </a:pPr>
            <a:endParaRPr lang="en-US" sz="2400" dirty="0">
              <a:latin typeface="Raleway" panose="020B0503030101060003" pitchFamily="34" charset="77"/>
            </a:endParaRPr>
          </a:p>
          <a:p>
            <a:pPr marL="457200" indent="-457200" fontAlgn="auto">
              <a:spcAft>
                <a:spcPts val="1200"/>
              </a:spcAft>
              <a:buFont typeface="+mj-lt"/>
              <a:buAutoNum type="arabicPeriod"/>
              <a:defRPr/>
            </a:pPr>
            <a:r>
              <a:rPr lang="en-US" sz="2000" dirty="0">
                <a:latin typeface="Raleway" panose="020B0503030101060003" pitchFamily="34" charset="77"/>
              </a:rPr>
              <a:t>Focusing on </a:t>
            </a:r>
            <a:r>
              <a:rPr lang="en-US" sz="2000" i="1" dirty="0">
                <a:latin typeface="Raleway" panose="020B0503030101060003" pitchFamily="34" charset="77"/>
              </a:rPr>
              <a:t>health</a:t>
            </a:r>
            <a:r>
              <a:rPr lang="en-US" sz="2000" dirty="0">
                <a:latin typeface="Raleway" panose="020B0503030101060003" pitchFamily="34" charset="77"/>
              </a:rPr>
              <a:t> and not weight allows us to provide effective, ethical care</a:t>
            </a:r>
          </a:p>
          <a:p>
            <a:pPr marL="457200" indent="-457200" fontAlgn="auto">
              <a:spcAft>
                <a:spcPts val="1200"/>
              </a:spcAft>
              <a:buFont typeface="+mj-lt"/>
              <a:buAutoNum type="arabicPeriod"/>
              <a:defRPr/>
            </a:pPr>
            <a:r>
              <a:rPr lang="en-US" sz="2000" dirty="0">
                <a:latin typeface="Raleway" panose="020B0503030101060003" pitchFamily="34" charset="77"/>
              </a:rPr>
              <a:t>We have to work through our own weight and health bias to provide quality care</a:t>
            </a:r>
          </a:p>
          <a:p>
            <a:pPr marL="457200" indent="-457200" fontAlgn="auto">
              <a:spcAft>
                <a:spcPts val="1200"/>
              </a:spcAft>
              <a:buFont typeface="+mj-lt"/>
              <a:buAutoNum type="arabicPeriod"/>
              <a:defRPr/>
            </a:pPr>
            <a:r>
              <a:rPr lang="en-US" sz="2000" dirty="0">
                <a:latin typeface="Raleway" panose="020B0503030101060003" pitchFamily="34" charset="77"/>
              </a:rPr>
              <a:t>Our psychological health deeply impacts our physical health, we have to consider both</a:t>
            </a:r>
          </a:p>
          <a:p>
            <a:pPr marL="457200" indent="-457200" fontAlgn="auto">
              <a:spcAft>
                <a:spcPts val="1200"/>
              </a:spcAft>
              <a:buFont typeface="+mj-lt"/>
              <a:buAutoNum type="arabicPeriod"/>
              <a:defRPr/>
            </a:pPr>
            <a:r>
              <a:rPr lang="en-US" sz="2000" dirty="0">
                <a:latin typeface="Raleway" panose="020B0503030101060003" pitchFamily="34" charset="77"/>
              </a:rPr>
              <a:t>Many factors contribute to health - we have to view health through this broader lens</a:t>
            </a:r>
          </a:p>
          <a:p>
            <a:pPr marL="457200" indent="-457200" fontAlgn="auto">
              <a:spcAft>
                <a:spcPts val="1200"/>
              </a:spcAft>
              <a:buFont typeface="+mj-lt"/>
              <a:buAutoNum type="arabicPeriod"/>
              <a:defRPr/>
            </a:pPr>
            <a:r>
              <a:rPr lang="en-US" sz="2000" dirty="0">
                <a:latin typeface="Raleway" panose="020B0503030101060003" pitchFamily="34" charset="77"/>
              </a:rPr>
              <a:t>Intuitive Eating is highly individualized, therefore we have to be creative when helping people achieve health and peace with food</a:t>
            </a:r>
          </a:p>
          <a:p>
            <a:pPr marL="457200" indent="-457200" fontAlgn="auto">
              <a:spcAft>
                <a:spcPts val="1200"/>
              </a:spcAft>
              <a:buFont typeface="+mj-lt"/>
              <a:buAutoNum type="arabicPeriod"/>
              <a:defRPr/>
            </a:pPr>
            <a:r>
              <a:rPr lang="en-US" sz="2000" dirty="0">
                <a:latin typeface="Raleway" panose="020B0503030101060003" pitchFamily="34" charset="77"/>
              </a:rPr>
              <a:t>Provide nutrition education in a way that EMPOWERS people to best care for themselves and continually directs people back to their internal body wisdom</a:t>
            </a:r>
          </a:p>
          <a:p>
            <a:pPr marL="457200" indent="-457200" fontAlgn="auto">
              <a:spcAft>
                <a:spcPts val="0"/>
              </a:spcAft>
              <a:buFont typeface="+mj-lt"/>
              <a:buAutoNum type="arabicPeriod"/>
              <a:defRPr/>
            </a:pPr>
            <a:endParaRPr lang="en-US" sz="2000" b="1" dirty="0">
              <a:latin typeface="Raleway" panose="020B0503030101060003" pitchFamily="34" charset="77"/>
            </a:endParaRPr>
          </a:p>
          <a:p>
            <a:pPr marL="457200" indent="-457200" fontAlgn="auto">
              <a:spcAft>
                <a:spcPts val="0"/>
              </a:spcAft>
              <a:buFont typeface="+mj-lt"/>
              <a:buAutoNum type="arabicPeriod"/>
              <a:defRPr/>
            </a:pPr>
            <a:endParaRPr lang="en-US" sz="2000" b="1" dirty="0">
              <a:latin typeface="Raleway" panose="020B0503030101060003" pitchFamily="34" charset="77"/>
            </a:endParaRPr>
          </a:p>
          <a:p>
            <a:pPr marL="457200" indent="-457200" fontAlgn="auto">
              <a:spcAft>
                <a:spcPts val="0"/>
              </a:spcAft>
              <a:buFont typeface="+mj-lt"/>
              <a:buAutoNum type="arabicPeriod"/>
              <a:defRPr/>
            </a:pPr>
            <a:endParaRPr lang="en-US" sz="2000" b="1" dirty="0">
              <a:latin typeface="Raleway" panose="020B0503030101060003" pitchFamily="34" charset="77"/>
            </a:endParaRPr>
          </a:p>
          <a:p>
            <a:pPr marL="457200" indent="-457200" fontAlgn="auto">
              <a:spcAft>
                <a:spcPts val="0"/>
              </a:spcAft>
              <a:buFont typeface="+mj-lt"/>
              <a:buAutoNum type="arabicPeriod"/>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0C48D854-2100-D549-8AC9-6B102A71948F}"/>
              </a:ext>
            </a:extLst>
          </p:cNvPr>
          <p:cNvSpPr>
            <a:spLocks noGrp="1"/>
          </p:cNvSpPr>
          <p:nvPr>
            <p:ph type="sldNum" sz="quarter" idx="12"/>
          </p:nvPr>
        </p:nvSpPr>
        <p:spPr/>
        <p:txBody>
          <a:bodyPr/>
          <a:lstStyle/>
          <a:p>
            <a:pPr>
              <a:defRPr/>
            </a:pPr>
            <a:fld id="{4979691B-4C0C-9F44-94CF-5D8AD27E018E}" type="slidenum">
              <a:rPr lang="en-US" smtClean="0"/>
              <a:pPr>
                <a:defRPr/>
              </a:pPr>
              <a:t>37</a:t>
            </a:fld>
            <a:endParaRPr lang="en-US"/>
          </a:p>
        </p:txBody>
      </p:sp>
    </p:spTree>
    <p:extLst>
      <p:ext uri="{BB962C8B-B14F-4D97-AF65-F5344CB8AC3E}">
        <p14:creationId xmlns:p14="http://schemas.microsoft.com/office/powerpoint/2010/main" val="771739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3134634" y="2711636"/>
            <a:ext cx="7152366" cy="1325563"/>
          </a:xfrm>
        </p:spPr>
        <p:txBody>
          <a:bodyPr/>
          <a:lstStyle/>
          <a:p>
            <a:r>
              <a:rPr lang="en-US" altLang="en-US" sz="4800" dirty="0">
                <a:solidFill>
                  <a:srgbClr val="275B42"/>
                </a:solidFill>
                <a:latin typeface="Sea Salt" panose="02000503000000020003" pitchFamily="2" charset="77"/>
              </a:rPr>
              <a:t> </a:t>
            </a:r>
            <a:r>
              <a:rPr lang="en-US" altLang="en-US" sz="8000" spc="600" dirty="0">
                <a:solidFill>
                  <a:srgbClr val="275B42"/>
                </a:solidFill>
                <a:latin typeface="Sea Salt" panose="02000503000000020003" pitchFamily="2" charset="77"/>
              </a:rPr>
              <a:t>Thank you!</a:t>
            </a: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0C48D854-2100-D549-8AC9-6B102A71948F}"/>
              </a:ext>
            </a:extLst>
          </p:cNvPr>
          <p:cNvSpPr>
            <a:spLocks noGrp="1"/>
          </p:cNvSpPr>
          <p:nvPr>
            <p:ph type="sldNum" sz="quarter" idx="12"/>
          </p:nvPr>
        </p:nvSpPr>
        <p:spPr/>
        <p:txBody>
          <a:bodyPr/>
          <a:lstStyle/>
          <a:p>
            <a:pPr>
              <a:defRPr/>
            </a:pPr>
            <a:fld id="{4979691B-4C0C-9F44-94CF-5D8AD27E018E}" type="slidenum">
              <a:rPr lang="en-US" smtClean="0"/>
              <a:pPr>
                <a:defRPr/>
              </a:pPr>
              <a:t>38</a:t>
            </a:fld>
            <a:endParaRPr lang="en-US"/>
          </a:p>
        </p:txBody>
      </p:sp>
    </p:spTree>
    <p:extLst>
      <p:ext uri="{BB962C8B-B14F-4D97-AF65-F5344CB8AC3E}">
        <p14:creationId xmlns:p14="http://schemas.microsoft.com/office/powerpoint/2010/main" val="5593178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4286687" y="109538"/>
            <a:ext cx="9188970" cy="1325563"/>
          </a:xfrm>
        </p:spPr>
        <p:txBody>
          <a:bodyPr/>
          <a:lstStyle/>
          <a:p>
            <a:r>
              <a:rPr lang="en-US" altLang="en-US" sz="4800" spc="600" dirty="0">
                <a:solidFill>
                  <a:srgbClr val="275B42"/>
                </a:solidFill>
                <a:latin typeface="Raleway" panose="020B0503030101060003" pitchFamily="34" charset="77"/>
              </a:rPr>
              <a:t>References</a:t>
            </a:r>
            <a:endParaRPr lang="en-US" altLang="en-US" sz="4000" spc="600" dirty="0">
              <a:solidFill>
                <a:srgbClr val="275B42"/>
              </a:solidFill>
              <a:latin typeface="Raleway" panose="020B0503030101060003" pitchFamily="34" charset="77"/>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263994" y="887017"/>
            <a:ext cx="11333019" cy="5970983"/>
          </a:xfrm>
        </p:spPr>
        <p:txBody>
          <a:bodyPr rtlCol="0">
            <a:noAutofit/>
          </a:bodyPr>
          <a:lstStyle/>
          <a:p>
            <a:pPr fontAlgn="auto">
              <a:lnSpc>
                <a:spcPct val="100000"/>
              </a:lnSpc>
              <a:spcBef>
                <a:spcPts val="0"/>
              </a:spcBef>
              <a:spcAft>
                <a:spcPts val="600"/>
              </a:spcAft>
              <a:defRPr/>
            </a:pPr>
            <a:endParaRPr lang="en-US" sz="1600" b="1" dirty="0">
              <a:latin typeface="Raleway" panose="020B0503030101060003" pitchFamily="34" charset="77"/>
            </a:endParaRPr>
          </a:p>
          <a:p>
            <a:pPr marL="342900" indent="-342900" fontAlgn="auto">
              <a:lnSpc>
                <a:spcPct val="100000"/>
              </a:lnSpc>
              <a:spcBef>
                <a:spcPts val="0"/>
              </a:spcBef>
              <a:spcAft>
                <a:spcPts val="600"/>
              </a:spcAft>
              <a:buFont typeface="+mj-lt"/>
              <a:buAutoNum type="arabicPeriod"/>
              <a:defRPr/>
            </a:pPr>
            <a:r>
              <a:rPr lang="en-US" sz="1600" dirty="0">
                <a:latin typeface="Raleway" panose="020B0503030101060003" pitchFamily="34" charset="77"/>
              </a:rPr>
              <a:t>Garner DM, Wooley S. Confronting the failure of behavioral and dietary treatments for obesity. Clinical Psychology Review, 1991; 11:729-780. </a:t>
            </a:r>
          </a:p>
          <a:p>
            <a:pPr marL="342900" indent="-342900" fontAlgn="auto">
              <a:lnSpc>
                <a:spcPct val="100000"/>
              </a:lnSpc>
              <a:spcBef>
                <a:spcPts val="0"/>
              </a:spcBef>
              <a:spcAft>
                <a:spcPts val="600"/>
              </a:spcAft>
              <a:buFont typeface="+mj-lt"/>
              <a:buAutoNum type="arabicPeriod"/>
              <a:defRPr/>
            </a:pPr>
            <a:r>
              <a:rPr lang="en-US" sz="1600" dirty="0">
                <a:latin typeface="Raleway" panose="020B0503030101060003" pitchFamily="34" charset="77"/>
              </a:rPr>
              <a:t>Mann T, et al. (2007). Medicare’s search for effective obesity treatments: Diets are not the answer. American Psychologist, 62(3), 220-233. </a:t>
            </a:r>
          </a:p>
          <a:p>
            <a:pPr marL="342900" indent="-342900" fontAlgn="auto">
              <a:lnSpc>
                <a:spcPct val="100000"/>
              </a:lnSpc>
              <a:spcBef>
                <a:spcPts val="0"/>
              </a:spcBef>
              <a:spcAft>
                <a:spcPts val="600"/>
              </a:spcAft>
              <a:buFont typeface="+mj-lt"/>
              <a:buAutoNum type="arabicPeriod"/>
              <a:defRPr/>
            </a:pPr>
            <a:r>
              <a:rPr lang="en-US" sz="1600" dirty="0">
                <a:latin typeface="Raleway" panose="020B0503030101060003" pitchFamily="34" charset="77"/>
              </a:rPr>
              <a:t>Karelis AD, et al. (2008). Metabolically healthy but obese women: effect of an energy-restricted diet. </a:t>
            </a:r>
            <a:r>
              <a:rPr lang="en-US" sz="1600" dirty="0" err="1">
                <a:latin typeface="Raleway" panose="020B0503030101060003" pitchFamily="34" charset="77"/>
              </a:rPr>
              <a:t>Diabetologia</a:t>
            </a:r>
            <a:r>
              <a:rPr lang="en-US" sz="1600" dirty="0">
                <a:latin typeface="Raleway" panose="020B0503030101060003" pitchFamily="34" charset="77"/>
              </a:rPr>
              <a:t>, 51:1752-1754. </a:t>
            </a:r>
          </a:p>
          <a:p>
            <a:pPr marL="342900" indent="-342900" fontAlgn="auto">
              <a:lnSpc>
                <a:spcPct val="100000"/>
              </a:lnSpc>
              <a:spcBef>
                <a:spcPts val="0"/>
              </a:spcBef>
              <a:spcAft>
                <a:spcPts val="600"/>
              </a:spcAft>
              <a:buFont typeface="+mj-lt"/>
              <a:buAutoNum type="arabicPeriod"/>
              <a:defRPr/>
            </a:pPr>
            <a:r>
              <a:rPr lang="en-US" sz="1600" dirty="0" err="1">
                <a:latin typeface="Raleway" panose="020B0503030101060003" pitchFamily="34" charset="77"/>
              </a:rPr>
              <a:t>Flum</a:t>
            </a:r>
            <a:r>
              <a:rPr lang="en-US" sz="1600" dirty="0">
                <a:latin typeface="Raleway" panose="020B0503030101060003" pitchFamily="34" charset="77"/>
              </a:rPr>
              <a:t>, DR, et al., Early mortality among Medicare beneficiaries undergoing bariatric surgical procedures, JAMA. 2005;294:1903-1908. </a:t>
            </a:r>
            <a:r>
              <a:rPr lang="en-US" sz="1600" dirty="0" err="1">
                <a:latin typeface="Raleway" panose="020B0503030101060003" pitchFamily="34" charset="77"/>
              </a:rPr>
              <a:t>Int</a:t>
            </a:r>
            <a:r>
              <a:rPr lang="en-US" sz="1600" dirty="0">
                <a:latin typeface="Raleway" panose="020B0503030101060003" pitchFamily="34" charset="77"/>
              </a:rPr>
              <a:t> J </a:t>
            </a:r>
            <a:r>
              <a:rPr lang="en-US" sz="1600" dirty="0" err="1">
                <a:latin typeface="Raleway" panose="020B0503030101060003" pitchFamily="34" charset="77"/>
              </a:rPr>
              <a:t>Obes</a:t>
            </a:r>
            <a:r>
              <a:rPr lang="en-US" sz="1600" dirty="0">
                <a:latin typeface="Raleway" panose="020B0503030101060003" pitchFamily="34" charset="77"/>
              </a:rPr>
              <a:t> </a:t>
            </a:r>
            <a:r>
              <a:rPr lang="en-US" sz="1600" dirty="0" err="1">
                <a:latin typeface="Raleway" panose="020B0503030101060003" pitchFamily="34" charset="77"/>
              </a:rPr>
              <a:t>Relat</a:t>
            </a:r>
            <a:r>
              <a:rPr lang="en-US" sz="1600" dirty="0">
                <a:latin typeface="Raleway" panose="020B0503030101060003" pitchFamily="34" charset="77"/>
              </a:rPr>
              <a:t> </a:t>
            </a:r>
            <a:r>
              <a:rPr lang="en-US" sz="1600" dirty="0" err="1">
                <a:latin typeface="Raleway" panose="020B0503030101060003" pitchFamily="34" charset="77"/>
              </a:rPr>
              <a:t>Metab</a:t>
            </a:r>
            <a:r>
              <a:rPr lang="en-US" sz="1600" dirty="0">
                <a:latin typeface="Raleway" panose="020B0503030101060003" pitchFamily="34" charset="77"/>
              </a:rPr>
              <a:t> </a:t>
            </a:r>
            <a:r>
              <a:rPr lang="en-US" sz="1600" dirty="0" err="1">
                <a:latin typeface="Raleway" panose="020B0503030101060003" pitchFamily="34" charset="77"/>
              </a:rPr>
              <a:t>Disord</a:t>
            </a:r>
            <a:r>
              <a:rPr lang="en-US" sz="1600" dirty="0">
                <a:latin typeface="Raleway" panose="020B0503030101060003" pitchFamily="34" charset="77"/>
              </a:rPr>
              <a:t>. 2004 Sep;28(9):1134-42. </a:t>
            </a:r>
          </a:p>
          <a:p>
            <a:pPr marL="342900" indent="-342900" fontAlgn="auto">
              <a:lnSpc>
                <a:spcPct val="100000"/>
              </a:lnSpc>
              <a:spcBef>
                <a:spcPts val="0"/>
              </a:spcBef>
              <a:spcAft>
                <a:spcPts val="600"/>
              </a:spcAft>
              <a:buFont typeface="+mj-lt"/>
              <a:buAutoNum type="arabicPeriod"/>
              <a:defRPr/>
            </a:pPr>
            <a:r>
              <a:rPr lang="en-US" sz="1600" dirty="0" err="1">
                <a:latin typeface="Raleway" panose="020B0503030101060003" pitchFamily="34" charset="77"/>
              </a:rPr>
              <a:t>Strohacker</a:t>
            </a:r>
            <a:r>
              <a:rPr lang="en-US" sz="1600" dirty="0">
                <a:latin typeface="Raleway" panose="020B0503030101060003" pitchFamily="34" charset="77"/>
              </a:rPr>
              <a:t> K, McFarlin B: Influence of obesity, physical inactivity, and weight cycling on chronic inflammation. Front </a:t>
            </a:r>
            <a:r>
              <a:rPr lang="en-US" sz="1600" dirty="0" err="1">
                <a:latin typeface="Raleway" panose="020B0503030101060003" pitchFamily="34" charset="77"/>
              </a:rPr>
              <a:t>Biosci</a:t>
            </a:r>
            <a:r>
              <a:rPr lang="en-US" sz="1600" dirty="0">
                <a:latin typeface="Raleway" panose="020B0503030101060003" pitchFamily="34" charset="77"/>
              </a:rPr>
              <a:t>. 2010, E2: 98-104. 10.2741/e70. </a:t>
            </a:r>
          </a:p>
          <a:p>
            <a:pPr marL="342900" indent="-342900">
              <a:lnSpc>
                <a:spcPct val="100000"/>
              </a:lnSpc>
              <a:spcBef>
                <a:spcPct val="0"/>
              </a:spcBef>
              <a:spcAft>
                <a:spcPts val="600"/>
              </a:spcAft>
              <a:buFont typeface="+mj-lt"/>
              <a:buAutoNum type="arabicPeriod"/>
            </a:pPr>
            <a:r>
              <a:rPr lang="en-US" sz="1600" dirty="0" err="1">
                <a:latin typeface="Raleway" panose="020B0503030101060003" pitchFamily="34" charset="77"/>
              </a:rPr>
              <a:t>Carabotti</a:t>
            </a:r>
            <a:r>
              <a:rPr lang="en-US" sz="1600" dirty="0">
                <a:latin typeface="Raleway" panose="020B0503030101060003" pitchFamily="34" charset="77"/>
              </a:rPr>
              <a:t>, M., </a:t>
            </a:r>
            <a:r>
              <a:rPr lang="en-US" sz="1600" dirty="0" err="1">
                <a:latin typeface="Raleway" panose="020B0503030101060003" pitchFamily="34" charset="77"/>
              </a:rPr>
              <a:t>Scirocco</a:t>
            </a:r>
            <a:r>
              <a:rPr lang="en-US" sz="1600" dirty="0">
                <a:latin typeface="Raleway" panose="020B0503030101060003" pitchFamily="34" charset="77"/>
              </a:rPr>
              <a:t>, A., </a:t>
            </a:r>
            <a:r>
              <a:rPr lang="en-US" sz="1600" dirty="0" err="1">
                <a:latin typeface="Raleway" panose="020B0503030101060003" pitchFamily="34" charset="77"/>
              </a:rPr>
              <a:t>Maselli</a:t>
            </a:r>
            <a:r>
              <a:rPr lang="en-US" sz="1600" dirty="0">
                <a:latin typeface="Raleway" panose="020B0503030101060003" pitchFamily="34" charset="77"/>
              </a:rPr>
              <a:t>, M. A., &amp; </a:t>
            </a:r>
            <a:r>
              <a:rPr lang="en-US" sz="1600" dirty="0" err="1">
                <a:latin typeface="Raleway" panose="020B0503030101060003" pitchFamily="34" charset="77"/>
              </a:rPr>
              <a:t>Severi</a:t>
            </a:r>
            <a:r>
              <a:rPr lang="en-US" sz="1600" dirty="0">
                <a:latin typeface="Raleway" panose="020B0503030101060003" pitchFamily="34" charset="77"/>
              </a:rPr>
              <a:t>, C. (2015). The gut-brain axis: interactions between enteric microbiota, central and enteric nervous systems. </a:t>
            </a:r>
            <a:r>
              <a:rPr lang="en-US" sz="1600" i="1" dirty="0">
                <a:latin typeface="Raleway" panose="020B0503030101060003" pitchFamily="34" charset="77"/>
              </a:rPr>
              <a:t>Annals of Gastroenterology : Quarterly Publication of the Hellenic Society of Gastroenterology</a:t>
            </a:r>
            <a:r>
              <a:rPr lang="en-US" sz="1600" dirty="0">
                <a:latin typeface="Raleway" panose="020B0503030101060003" pitchFamily="34" charset="77"/>
              </a:rPr>
              <a:t>, </a:t>
            </a:r>
            <a:r>
              <a:rPr lang="en-US" sz="1600" i="1" dirty="0">
                <a:latin typeface="Raleway" panose="020B0503030101060003" pitchFamily="34" charset="77"/>
              </a:rPr>
              <a:t>28</a:t>
            </a:r>
            <a:r>
              <a:rPr lang="en-US" sz="1600" dirty="0">
                <a:latin typeface="Raleway" panose="020B0503030101060003" pitchFamily="34" charset="77"/>
              </a:rPr>
              <a:t>(2), 203–209.</a:t>
            </a:r>
          </a:p>
          <a:p>
            <a:pPr marL="342900" indent="-342900">
              <a:lnSpc>
                <a:spcPct val="100000"/>
              </a:lnSpc>
              <a:spcBef>
                <a:spcPct val="0"/>
              </a:spcBef>
              <a:spcAft>
                <a:spcPts val="600"/>
              </a:spcAft>
              <a:buFont typeface="+mj-lt"/>
              <a:buAutoNum type="arabicPeriod"/>
            </a:pPr>
            <a:r>
              <a:rPr lang="en-US" sz="1600" dirty="0">
                <a:latin typeface="Raleway" panose="020B0503030101060003" pitchFamily="34" charset="77"/>
              </a:rPr>
              <a:t>McEwen, B. S. (2008). Central effects of stress hormones in health and disease: understanding the protective and damaging effects of stress and stress mediators. </a:t>
            </a:r>
            <a:r>
              <a:rPr lang="en-US" sz="1600" i="1" dirty="0">
                <a:latin typeface="Raleway" panose="020B0503030101060003" pitchFamily="34" charset="77"/>
              </a:rPr>
              <a:t>European Journal of Pharmacology</a:t>
            </a:r>
            <a:r>
              <a:rPr lang="en-US" sz="1600" dirty="0">
                <a:latin typeface="Raleway" panose="020B0503030101060003" pitchFamily="34" charset="77"/>
              </a:rPr>
              <a:t>, </a:t>
            </a:r>
            <a:r>
              <a:rPr lang="en-US" sz="1600" i="1" dirty="0">
                <a:latin typeface="Raleway" panose="020B0503030101060003" pitchFamily="34" charset="77"/>
              </a:rPr>
              <a:t>583</a:t>
            </a:r>
            <a:r>
              <a:rPr lang="en-US" sz="1600" dirty="0">
                <a:latin typeface="Raleway" panose="020B0503030101060003" pitchFamily="34" charset="77"/>
              </a:rPr>
              <a:t>(2-3), 174–185. http://</a:t>
            </a:r>
            <a:r>
              <a:rPr lang="en-US" sz="1600" dirty="0" err="1">
                <a:latin typeface="Raleway" panose="020B0503030101060003" pitchFamily="34" charset="77"/>
              </a:rPr>
              <a:t>doi.org</a:t>
            </a:r>
            <a:r>
              <a:rPr lang="en-US" sz="1600" dirty="0">
                <a:latin typeface="Raleway" panose="020B0503030101060003" pitchFamily="34" charset="77"/>
              </a:rPr>
              <a:t>/10.1016/j.ejphar.2007.11.071</a:t>
            </a:r>
          </a:p>
          <a:p>
            <a:pPr marL="342900" indent="-342900">
              <a:lnSpc>
                <a:spcPct val="100000"/>
              </a:lnSpc>
              <a:spcBef>
                <a:spcPct val="0"/>
              </a:spcBef>
              <a:spcAft>
                <a:spcPts val="600"/>
              </a:spcAft>
              <a:buFont typeface="+mj-lt"/>
              <a:buAutoNum type="arabicPeriod"/>
            </a:pPr>
            <a:r>
              <a:rPr lang="en-US" sz="1600" dirty="0" err="1">
                <a:latin typeface="Raleway" panose="020B0503030101060003" pitchFamily="34" charset="77"/>
              </a:rPr>
              <a:t>Ranabir</a:t>
            </a:r>
            <a:r>
              <a:rPr lang="en-US" sz="1600" dirty="0">
                <a:latin typeface="Raleway" panose="020B0503030101060003" pitchFamily="34" charset="77"/>
              </a:rPr>
              <a:t>, S., &amp; </a:t>
            </a:r>
            <a:r>
              <a:rPr lang="en-US" sz="1600" dirty="0" err="1">
                <a:latin typeface="Raleway" panose="020B0503030101060003" pitchFamily="34" charset="77"/>
              </a:rPr>
              <a:t>Reetu</a:t>
            </a:r>
            <a:r>
              <a:rPr lang="en-US" sz="1600" dirty="0">
                <a:latin typeface="Raleway" panose="020B0503030101060003" pitchFamily="34" charset="77"/>
              </a:rPr>
              <a:t>, K. (2011). Stress and hormones. </a:t>
            </a:r>
            <a:r>
              <a:rPr lang="en-US" sz="1600" i="1" dirty="0">
                <a:latin typeface="Raleway" panose="020B0503030101060003" pitchFamily="34" charset="77"/>
              </a:rPr>
              <a:t>Indian Journal of Endocrinology and Metabolism</a:t>
            </a:r>
            <a:r>
              <a:rPr lang="en-US" sz="1600" dirty="0">
                <a:latin typeface="Raleway" panose="020B0503030101060003" pitchFamily="34" charset="77"/>
              </a:rPr>
              <a:t>, </a:t>
            </a:r>
            <a:r>
              <a:rPr lang="en-US" sz="1600" i="1" dirty="0">
                <a:latin typeface="Raleway" panose="020B0503030101060003" pitchFamily="34" charset="77"/>
              </a:rPr>
              <a:t>15</a:t>
            </a:r>
            <a:r>
              <a:rPr lang="en-US" sz="1600" dirty="0">
                <a:latin typeface="Raleway" panose="020B0503030101060003" pitchFamily="34" charset="77"/>
              </a:rPr>
              <a:t>(1), 18–22. http://</a:t>
            </a:r>
            <a:r>
              <a:rPr lang="en-US" sz="1600" dirty="0" err="1">
                <a:latin typeface="Raleway" panose="020B0503030101060003" pitchFamily="34" charset="77"/>
              </a:rPr>
              <a:t>doi.org</a:t>
            </a:r>
            <a:r>
              <a:rPr lang="en-US" sz="1600" dirty="0">
                <a:latin typeface="Raleway" panose="020B0503030101060003" pitchFamily="34" charset="77"/>
              </a:rPr>
              <a:t>/10.4103/2230-8210.77573</a:t>
            </a:r>
            <a:endParaRPr lang="en-US" sz="1400" b="1" dirty="0">
              <a:latin typeface="Raleway" panose="020B0503030101060003" pitchFamily="34" charset="77"/>
            </a:endParaRPr>
          </a:p>
          <a:p>
            <a:pPr marL="0" indent="0">
              <a:buNone/>
            </a:pPr>
            <a:endParaRPr lang="en-US" dirty="0"/>
          </a:p>
          <a:p>
            <a:pPr marL="0" indent="0">
              <a:buNone/>
            </a:pPr>
            <a:endParaRPr lang="en-US" dirty="0"/>
          </a:p>
          <a:p>
            <a:pPr marL="0" indent="0" fontAlgn="auto">
              <a:spcAft>
                <a:spcPts val="0"/>
              </a:spcAft>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0C48D854-2100-D549-8AC9-6B102A71948F}"/>
              </a:ext>
            </a:extLst>
          </p:cNvPr>
          <p:cNvSpPr>
            <a:spLocks noGrp="1"/>
          </p:cNvSpPr>
          <p:nvPr>
            <p:ph type="sldNum" sz="quarter" idx="12"/>
          </p:nvPr>
        </p:nvSpPr>
        <p:spPr/>
        <p:txBody>
          <a:bodyPr/>
          <a:lstStyle/>
          <a:p>
            <a:pPr>
              <a:defRPr/>
            </a:pPr>
            <a:fld id="{4979691B-4C0C-9F44-94CF-5D8AD27E018E}" type="slidenum">
              <a:rPr lang="en-US" smtClean="0"/>
              <a:pPr>
                <a:defRPr/>
              </a:pPr>
              <a:t>39</a:t>
            </a:fld>
            <a:endParaRPr lang="en-US"/>
          </a:p>
        </p:txBody>
      </p:sp>
    </p:spTree>
    <p:extLst>
      <p:ext uri="{BB962C8B-B14F-4D97-AF65-F5344CB8AC3E}">
        <p14:creationId xmlns:p14="http://schemas.microsoft.com/office/powerpoint/2010/main" val="484185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520A21A-A92A-41B4-A582-B5239227DD1A}"/>
              </a:ext>
            </a:extLst>
          </p:cNvPr>
          <p:cNvGraphicFramePr>
            <a:graphicFrameLocks noChangeAspect="1"/>
          </p:cNvGraphicFramePr>
          <p:nvPr>
            <p:custDataLst>
              <p:tags r:id="rId1"/>
            </p:custDataLst>
            <p:extLst>
              <p:ext uri="{D42A27DB-BD31-4B8C-83A1-F6EECF244321}">
                <p14:modId xmlns:p14="http://schemas.microsoft.com/office/powerpoint/2010/main" val="3916352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8" imgH="278" progId="TCLayout.ActiveDocument.1">
                  <p:embed/>
                </p:oleObj>
              </mc:Choice>
              <mc:Fallback>
                <p:oleObj name="think-cell Slide" r:id="rId3" imgW="278" imgH="278"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145" name="Title 1">
            <a:extLst>
              <a:ext uri="{FF2B5EF4-FFF2-40B4-BE49-F238E27FC236}">
                <a16:creationId xmlns:a16="http://schemas.microsoft.com/office/drawing/2014/main" id="{0F7D7990-13D9-F94F-BECB-68866B42AA6A}"/>
              </a:ext>
            </a:extLst>
          </p:cNvPr>
          <p:cNvSpPr>
            <a:spLocks noGrp="1" noChangeArrowheads="1"/>
          </p:cNvSpPr>
          <p:nvPr>
            <p:ph type="title"/>
          </p:nvPr>
        </p:nvSpPr>
        <p:spPr/>
        <p:txBody>
          <a:bodyPr vert="horz"/>
          <a:lstStyle/>
          <a:p>
            <a:r>
              <a:rPr lang="en-US" altLang="en-US" sz="5000" spc="300" dirty="0">
                <a:solidFill>
                  <a:srgbClr val="275B42"/>
                </a:solidFill>
                <a:latin typeface="Raleway" panose="020B0503030101060003" pitchFamily="34" charset="77"/>
              </a:rPr>
              <a:t>6 Steps to Bridge the Gap</a:t>
            </a:r>
          </a:p>
        </p:txBody>
      </p:sp>
      <p:sp>
        <p:nvSpPr>
          <p:cNvPr id="6146" name="Content Placeholder 2">
            <a:extLst>
              <a:ext uri="{FF2B5EF4-FFF2-40B4-BE49-F238E27FC236}">
                <a16:creationId xmlns:a16="http://schemas.microsoft.com/office/drawing/2014/main" id="{E81C1FA4-A8A3-6640-9DD7-8F6153CD6DAA}"/>
              </a:ext>
            </a:extLst>
          </p:cNvPr>
          <p:cNvSpPr>
            <a:spLocks noGrp="1" noChangeArrowheads="1"/>
          </p:cNvSpPr>
          <p:nvPr>
            <p:ph idx="1"/>
          </p:nvPr>
        </p:nvSpPr>
        <p:spPr>
          <a:xfrm>
            <a:off x="838200" y="1825625"/>
            <a:ext cx="10869706" cy="4351338"/>
          </a:xfrm>
        </p:spPr>
        <p:txBody>
          <a:bodyPr/>
          <a:lstStyle/>
          <a:p>
            <a:pPr marL="514350" indent="-514350">
              <a:lnSpc>
                <a:spcPct val="170000"/>
              </a:lnSpc>
              <a:buFont typeface="Arial" panose="020B0604020202020204" pitchFamily="34" charset="0"/>
              <a:buAutoNum type="arabicPeriod"/>
            </a:pPr>
            <a:r>
              <a:rPr lang="en-US" altLang="en-US" sz="1800" dirty="0">
                <a:latin typeface="Raleway" panose="020B0503030101060003" pitchFamily="34" charset="77"/>
              </a:rPr>
              <a:t>Recap summary of IE/HAES principles and the scientific literature</a:t>
            </a:r>
          </a:p>
          <a:p>
            <a:pPr marL="514350" indent="-514350">
              <a:lnSpc>
                <a:spcPct val="170000"/>
              </a:lnSpc>
              <a:buFont typeface="Arial" panose="020B0604020202020204" pitchFamily="34" charset="0"/>
              <a:buAutoNum type="arabicPeriod"/>
            </a:pPr>
            <a:r>
              <a:rPr lang="en-US" altLang="en-US" sz="1800" dirty="0">
                <a:latin typeface="Raleway" panose="020B0503030101060003" pitchFamily="34" charset="77"/>
              </a:rPr>
              <a:t>Understand the current evidence on weight loss and diets and their associated health outcomes </a:t>
            </a:r>
          </a:p>
          <a:p>
            <a:pPr marL="514350" indent="-514350">
              <a:lnSpc>
                <a:spcPct val="170000"/>
              </a:lnSpc>
              <a:buFont typeface="Arial" panose="020B0604020202020204" pitchFamily="34" charset="0"/>
              <a:buAutoNum type="arabicPeriod"/>
            </a:pPr>
            <a:r>
              <a:rPr lang="en-US" altLang="en-US" sz="1800" dirty="0">
                <a:latin typeface="Raleway" panose="020B0503030101060003" pitchFamily="34" charset="77"/>
              </a:rPr>
              <a:t>Consider psychological and emotional health and how those connect to the body’s physiology</a:t>
            </a:r>
          </a:p>
          <a:p>
            <a:pPr marL="514350" indent="-514350">
              <a:lnSpc>
                <a:spcPct val="170000"/>
              </a:lnSpc>
              <a:buFont typeface="Arial" panose="020B0604020202020204" pitchFamily="34" charset="0"/>
              <a:buAutoNum type="arabicPeriod"/>
            </a:pPr>
            <a:r>
              <a:rPr lang="en-US" altLang="en-US" sz="1800" dirty="0">
                <a:latin typeface="Raleway" panose="020B0503030101060003" pitchFamily="34" charset="77"/>
              </a:rPr>
              <a:t>Consider health and the body as a </a:t>
            </a:r>
            <a:r>
              <a:rPr lang="en-US" altLang="en-US" sz="1800" b="1" dirty="0">
                <a:latin typeface="Raleway" panose="020B0503030101060003" pitchFamily="34" charset="77"/>
              </a:rPr>
              <a:t>dynamic</a:t>
            </a:r>
            <a:r>
              <a:rPr lang="en-US" altLang="en-US" sz="1800" dirty="0">
                <a:latin typeface="Raleway" panose="020B0503030101060003" pitchFamily="34" charset="77"/>
              </a:rPr>
              <a:t> entity with multiple influencing factors </a:t>
            </a:r>
          </a:p>
          <a:p>
            <a:pPr marL="514350" indent="-514350">
              <a:lnSpc>
                <a:spcPct val="170000"/>
              </a:lnSpc>
              <a:buFont typeface="Arial" panose="020B0604020202020204" pitchFamily="34" charset="0"/>
              <a:buAutoNum type="arabicPeriod"/>
            </a:pPr>
            <a:r>
              <a:rPr lang="en-US" altLang="en-US" sz="1800" dirty="0">
                <a:latin typeface="Raleway" panose="020B0503030101060003" pitchFamily="34" charset="77"/>
              </a:rPr>
              <a:t>Learn the privilege of IE/HAES and how to appropriately implement the principles </a:t>
            </a:r>
          </a:p>
          <a:p>
            <a:pPr marL="514350" indent="-514350">
              <a:lnSpc>
                <a:spcPct val="170000"/>
              </a:lnSpc>
              <a:buFont typeface="Arial" panose="020B0604020202020204" pitchFamily="34" charset="0"/>
              <a:buAutoNum type="arabicPeriod"/>
            </a:pPr>
            <a:r>
              <a:rPr lang="en-US" altLang="en-US" sz="1800" dirty="0">
                <a:latin typeface="Raleway" panose="020B0503030101060003" pitchFamily="34" charset="77"/>
              </a:rPr>
              <a:t>Develop an evidence based, appropriate and </a:t>
            </a:r>
            <a:r>
              <a:rPr lang="en-US" altLang="en-US" sz="1800" b="1" dirty="0">
                <a:latin typeface="Raleway" panose="020B0503030101060003" pitchFamily="34" charset="77"/>
              </a:rPr>
              <a:t>effective</a:t>
            </a:r>
            <a:r>
              <a:rPr lang="en-US" altLang="en-US" sz="1800" dirty="0">
                <a:latin typeface="Raleway" panose="020B0503030101060003" pitchFamily="34" charset="77"/>
              </a:rPr>
              <a:t> plan of care for patients/clients with a medical condition that is rooted in the IE/HAES paradigm</a:t>
            </a:r>
          </a:p>
        </p:txBody>
      </p:sp>
      <p:pic>
        <p:nvPicPr>
          <p:cNvPr id="6147" name="Picture 3">
            <a:extLst>
              <a:ext uri="{FF2B5EF4-FFF2-40B4-BE49-F238E27FC236}">
                <a16:creationId xmlns:a16="http://schemas.microsoft.com/office/drawing/2014/main" id="{9AC0FA2D-48C5-EB4A-B283-9EEDC36CDA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37738" y="365125"/>
            <a:ext cx="13493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1055F6E9-5352-3448-9BBB-80214EBAC096}"/>
              </a:ext>
            </a:extLst>
          </p:cNvPr>
          <p:cNvSpPr>
            <a:spLocks noGrp="1"/>
          </p:cNvSpPr>
          <p:nvPr>
            <p:ph type="sldNum" sz="quarter" idx="12"/>
          </p:nvPr>
        </p:nvSpPr>
        <p:spPr/>
        <p:txBody>
          <a:bodyPr/>
          <a:lstStyle/>
          <a:p>
            <a:pPr>
              <a:defRPr/>
            </a:pPr>
            <a:fld id="{4979691B-4C0C-9F44-94CF-5D8AD27E018E}"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4247776" y="109538"/>
            <a:ext cx="9188970" cy="1325563"/>
          </a:xfrm>
        </p:spPr>
        <p:txBody>
          <a:bodyPr/>
          <a:lstStyle/>
          <a:p>
            <a:r>
              <a:rPr lang="en-US" altLang="en-US" sz="4800" spc="600" dirty="0">
                <a:solidFill>
                  <a:srgbClr val="275B42"/>
                </a:solidFill>
                <a:latin typeface="Raleway" panose="020B0503030101060003" pitchFamily="34" charset="77"/>
              </a:rPr>
              <a:t>References</a:t>
            </a:r>
            <a:endParaRPr lang="en-US" altLang="en-US" sz="4000" spc="600" dirty="0">
              <a:solidFill>
                <a:srgbClr val="275B42"/>
              </a:solidFill>
              <a:latin typeface="Raleway" panose="020B0503030101060003" pitchFamily="34" charset="77"/>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361271" y="1276749"/>
            <a:ext cx="11333019" cy="4575739"/>
          </a:xfrm>
        </p:spPr>
        <p:txBody>
          <a:bodyPr rtlCol="0">
            <a:noAutofit/>
          </a:bodyPr>
          <a:lstStyle/>
          <a:p>
            <a:pPr marL="342900" indent="-342900">
              <a:lnSpc>
                <a:spcPct val="100000"/>
              </a:lnSpc>
              <a:spcBef>
                <a:spcPts val="0"/>
              </a:spcBef>
              <a:spcAft>
                <a:spcPts val="600"/>
              </a:spcAft>
              <a:buFont typeface="+mj-lt"/>
              <a:buAutoNum type="arabicPeriod" startAt="11"/>
            </a:pPr>
            <a:r>
              <a:rPr lang="en-US" sz="1600" dirty="0">
                <a:latin typeface="Raleway" panose="020B0503030101060003" pitchFamily="34" charset="77"/>
              </a:rPr>
              <a:t>K. </a:t>
            </a:r>
            <a:r>
              <a:rPr lang="en-US" sz="1600" dirty="0" err="1">
                <a:latin typeface="Raleway" panose="020B0503030101060003" pitchFamily="34" charset="77"/>
              </a:rPr>
              <a:t>Vakharia</a:t>
            </a:r>
            <a:r>
              <a:rPr lang="en-US" sz="1600" dirty="0">
                <a:latin typeface="Raleway" panose="020B0503030101060003" pitchFamily="34" charset="77"/>
              </a:rPr>
              <a:t>, J. P. Hinson; Lipopolysaccharide Directly Stimulates Cortisol Secretion by Human Adrenal Cells by a Cyclooxygenase-Dependent Mechanism, </a:t>
            </a:r>
            <a:r>
              <a:rPr lang="en-US" sz="1600" i="1" dirty="0">
                <a:latin typeface="Raleway" panose="020B0503030101060003" pitchFamily="34" charset="77"/>
              </a:rPr>
              <a:t>Endocrinology</a:t>
            </a:r>
            <a:r>
              <a:rPr lang="en-US" sz="1600" dirty="0">
                <a:latin typeface="Raleway" panose="020B0503030101060003" pitchFamily="34" charset="77"/>
              </a:rPr>
              <a:t>, Volume 146, Issue 3, 1 March 2005, Pages 1398–1402, https://</a:t>
            </a:r>
            <a:r>
              <a:rPr lang="en-US" sz="1600" dirty="0" err="1">
                <a:latin typeface="Raleway" panose="020B0503030101060003" pitchFamily="34" charset="77"/>
              </a:rPr>
              <a:t>doi.org</a:t>
            </a:r>
            <a:r>
              <a:rPr lang="en-US" sz="1600" dirty="0">
                <a:latin typeface="Raleway" panose="020B0503030101060003" pitchFamily="34" charset="77"/>
              </a:rPr>
              <a:t>/10.1210/en.2004-0882</a:t>
            </a:r>
          </a:p>
          <a:p>
            <a:pPr marL="342900" indent="-342900">
              <a:lnSpc>
                <a:spcPct val="100000"/>
              </a:lnSpc>
              <a:spcBef>
                <a:spcPts val="0"/>
              </a:spcBef>
              <a:spcAft>
                <a:spcPts val="600"/>
              </a:spcAft>
              <a:buFont typeface="+mj-lt"/>
              <a:buAutoNum type="arabicPeriod" startAt="11"/>
            </a:pPr>
            <a:r>
              <a:rPr lang="en-US" sz="1600" dirty="0">
                <a:latin typeface="Raleway" panose="020B0503030101060003" pitchFamily="34" charset="77"/>
              </a:rPr>
              <a:t>Janeiro BKR, </a:t>
            </a:r>
            <a:r>
              <a:rPr lang="en-US" sz="1600" dirty="0" err="1">
                <a:latin typeface="Raleway" panose="020B0503030101060003" pitchFamily="34" charset="77"/>
              </a:rPr>
              <a:t>Cotoner</a:t>
            </a:r>
            <a:r>
              <a:rPr lang="en-US" sz="1600" dirty="0">
                <a:latin typeface="Raleway" panose="020B0503030101060003" pitchFamily="34" charset="77"/>
              </a:rPr>
              <a:t> CA, </a:t>
            </a:r>
            <a:r>
              <a:rPr lang="en-US" sz="1600" dirty="0" err="1">
                <a:latin typeface="Raleway" panose="020B0503030101060003" pitchFamily="34" charset="77"/>
              </a:rPr>
              <a:t>Pigrau</a:t>
            </a:r>
            <a:r>
              <a:rPr lang="en-US" sz="1600" dirty="0">
                <a:latin typeface="Raleway" panose="020B0503030101060003" pitchFamily="34" charset="77"/>
              </a:rPr>
              <a:t> M, Lobo B, Vicario M, , Santos J.  Role of Corticotropin-releasing Factor in Gastrointestinal Permeability.  J </a:t>
            </a:r>
            <a:r>
              <a:rPr lang="en-US" sz="1600" dirty="0" err="1">
                <a:latin typeface="Raleway" panose="020B0503030101060003" pitchFamily="34" charset="77"/>
              </a:rPr>
              <a:t>Neurogastroenterol</a:t>
            </a:r>
            <a:r>
              <a:rPr lang="en-US" sz="1600" dirty="0">
                <a:latin typeface="Raleway" panose="020B0503030101060003" pitchFamily="34" charset="77"/>
              </a:rPr>
              <a:t> </a:t>
            </a:r>
            <a:r>
              <a:rPr lang="en-US" sz="1600" dirty="0" err="1">
                <a:latin typeface="Raleway" panose="020B0503030101060003" pitchFamily="34" charset="77"/>
              </a:rPr>
              <a:t>Motil</a:t>
            </a:r>
            <a:r>
              <a:rPr lang="en-US" sz="1600" dirty="0">
                <a:latin typeface="Raleway" panose="020B0503030101060003" pitchFamily="34" charset="77"/>
              </a:rPr>
              <a:t> 2015;21:33-50.  https://doi.org/10.5056/jnm14084</a:t>
            </a:r>
          </a:p>
          <a:p>
            <a:pPr marL="342900" indent="-342900">
              <a:lnSpc>
                <a:spcPct val="100000"/>
              </a:lnSpc>
              <a:spcBef>
                <a:spcPts val="0"/>
              </a:spcBef>
              <a:spcAft>
                <a:spcPts val="600"/>
              </a:spcAft>
              <a:buFont typeface="+mj-lt"/>
              <a:buAutoNum type="arabicPeriod" startAt="11"/>
            </a:pPr>
            <a:r>
              <a:rPr lang="en-US" sz="1600" dirty="0">
                <a:latin typeface="Raleway" panose="020B0503030101060003" pitchFamily="34" charset="77"/>
              </a:rPr>
              <a:t>Fasano, A. (2012). </a:t>
            </a:r>
            <a:r>
              <a:rPr lang="en-US" sz="1600" dirty="0" err="1">
                <a:latin typeface="Raleway" panose="020B0503030101060003" pitchFamily="34" charset="77"/>
              </a:rPr>
              <a:t>Zonulin</a:t>
            </a:r>
            <a:r>
              <a:rPr lang="en-US" sz="1600" dirty="0">
                <a:latin typeface="Raleway" panose="020B0503030101060003" pitchFamily="34" charset="77"/>
              </a:rPr>
              <a:t>, regulation of tight junctions, and autoimmune diseases. </a:t>
            </a:r>
            <a:r>
              <a:rPr lang="en-US" sz="1600" i="1" dirty="0">
                <a:latin typeface="Raleway" panose="020B0503030101060003" pitchFamily="34" charset="77"/>
              </a:rPr>
              <a:t>Annals of the New York Academy of Sciences</a:t>
            </a:r>
            <a:r>
              <a:rPr lang="en-US" sz="1600" dirty="0">
                <a:latin typeface="Raleway" panose="020B0503030101060003" pitchFamily="34" charset="77"/>
              </a:rPr>
              <a:t>, </a:t>
            </a:r>
            <a:r>
              <a:rPr lang="en-US" sz="1600" i="1" dirty="0">
                <a:latin typeface="Raleway" panose="020B0503030101060003" pitchFamily="34" charset="77"/>
              </a:rPr>
              <a:t>1258</a:t>
            </a:r>
            <a:r>
              <a:rPr lang="en-US" sz="1600" dirty="0">
                <a:latin typeface="Raleway" panose="020B0503030101060003" pitchFamily="34" charset="77"/>
              </a:rPr>
              <a:t>(1), 25–33. http://</a:t>
            </a:r>
            <a:r>
              <a:rPr lang="en-US" sz="1600" dirty="0" err="1">
                <a:latin typeface="Raleway" panose="020B0503030101060003" pitchFamily="34" charset="77"/>
              </a:rPr>
              <a:t>doi.org</a:t>
            </a:r>
            <a:r>
              <a:rPr lang="en-US" sz="1600" dirty="0">
                <a:latin typeface="Raleway" panose="020B0503030101060003" pitchFamily="34" charset="77"/>
              </a:rPr>
              <a:t>/10.1111/j.1749-6632.2012.06538.x</a:t>
            </a:r>
            <a:endParaRPr lang="en-US" sz="1600" b="1" dirty="0">
              <a:latin typeface="Raleway" panose="020B0503030101060003" pitchFamily="34" charset="77"/>
            </a:endParaRPr>
          </a:p>
          <a:p>
            <a:pPr marL="342900" indent="-342900">
              <a:lnSpc>
                <a:spcPct val="100000"/>
              </a:lnSpc>
              <a:spcBef>
                <a:spcPct val="0"/>
              </a:spcBef>
              <a:spcAft>
                <a:spcPts val="600"/>
              </a:spcAft>
              <a:buFont typeface="+mj-lt"/>
              <a:buAutoNum type="arabicPeriod" startAt="11"/>
            </a:pPr>
            <a:r>
              <a:rPr lang="en-US" sz="1600" dirty="0" err="1">
                <a:latin typeface="Raleway" panose="020B0503030101060003" pitchFamily="34" charset="77"/>
              </a:rPr>
              <a:t>Vanuytsel</a:t>
            </a:r>
            <a:r>
              <a:rPr lang="en-US" sz="1600" dirty="0">
                <a:latin typeface="Raleway" panose="020B0503030101060003" pitchFamily="34" charset="77"/>
              </a:rPr>
              <a:t> T, van </a:t>
            </a:r>
            <a:r>
              <a:rPr lang="en-US" sz="1600" dirty="0" err="1">
                <a:latin typeface="Raleway" panose="020B0503030101060003" pitchFamily="34" charset="77"/>
              </a:rPr>
              <a:t>Wanrooy</a:t>
            </a:r>
            <a:r>
              <a:rPr lang="en-US" sz="1600" dirty="0">
                <a:latin typeface="Raleway" panose="020B0503030101060003" pitchFamily="34" charset="77"/>
              </a:rPr>
              <a:t> S, </a:t>
            </a:r>
            <a:r>
              <a:rPr lang="en-US" sz="1600" dirty="0" err="1">
                <a:latin typeface="Raleway" panose="020B0503030101060003" pitchFamily="34" charset="77"/>
              </a:rPr>
              <a:t>Vanheel</a:t>
            </a:r>
            <a:r>
              <a:rPr lang="en-US" sz="1600" dirty="0">
                <a:latin typeface="Raleway" panose="020B0503030101060003" pitchFamily="34" charset="77"/>
              </a:rPr>
              <a:t> H</a:t>
            </a:r>
            <a:r>
              <a:rPr lang="en-US" sz="1600" i="1" dirty="0">
                <a:latin typeface="Raleway" panose="020B0503030101060003" pitchFamily="34" charset="77"/>
              </a:rPr>
              <a:t>, et al. </a:t>
            </a:r>
            <a:r>
              <a:rPr lang="en-US" sz="1600" dirty="0">
                <a:latin typeface="Raleway" panose="020B0503030101060003" pitchFamily="34" charset="77"/>
              </a:rPr>
              <a:t>Psychological stress and corticotropin-releasing hormone increase intestinal permeability in humans by a mast cell-dependent mechanism. </a:t>
            </a:r>
            <a:r>
              <a:rPr lang="en-US" sz="1600" i="1" dirty="0">
                <a:latin typeface="Raleway" panose="020B0503030101060003" pitchFamily="34" charset="77"/>
              </a:rPr>
              <a:t>Gut </a:t>
            </a:r>
            <a:r>
              <a:rPr lang="en-US" sz="1600" dirty="0">
                <a:latin typeface="Raleway" panose="020B0503030101060003" pitchFamily="34" charset="77"/>
              </a:rPr>
              <a:t>2014;63:1293-1299.</a:t>
            </a:r>
          </a:p>
          <a:p>
            <a:pPr marL="342900" indent="-342900">
              <a:lnSpc>
                <a:spcPct val="100000"/>
              </a:lnSpc>
              <a:spcBef>
                <a:spcPct val="0"/>
              </a:spcBef>
              <a:spcAft>
                <a:spcPts val="600"/>
              </a:spcAft>
              <a:buFont typeface="+mj-lt"/>
              <a:buAutoNum type="arabicPeriod" startAt="11"/>
            </a:pPr>
            <a:r>
              <a:rPr lang="en-US" sz="1600" dirty="0">
                <a:latin typeface="Raleway" panose="020B0503030101060003" pitchFamily="34" charset="77"/>
              </a:rPr>
              <a:t>Vazquez-Roque, M. I., Camilleri, M., </a:t>
            </a:r>
            <a:r>
              <a:rPr lang="en-US" sz="1600" dirty="0" err="1">
                <a:latin typeface="Raleway" panose="020B0503030101060003" pitchFamily="34" charset="77"/>
              </a:rPr>
              <a:t>Smyrk</a:t>
            </a:r>
            <a:r>
              <a:rPr lang="en-US" sz="1600" dirty="0">
                <a:latin typeface="Raleway" panose="020B0503030101060003" pitchFamily="34" charset="77"/>
              </a:rPr>
              <a:t>, T., Murray, J. A., Marietta, E., O’Neill, J., … </a:t>
            </a:r>
            <a:r>
              <a:rPr lang="en-US" sz="1600" dirty="0" err="1">
                <a:latin typeface="Raleway" panose="020B0503030101060003" pitchFamily="34" charset="77"/>
              </a:rPr>
              <a:t>Zinsmeister</a:t>
            </a:r>
            <a:r>
              <a:rPr lang="en-US" sz="1600" dirty="0">
                <a:latin typeface="Raleway" panose="020B0503030101060003" pitchFamily="34" charset="77"/>
              </a:rPr>
              <a:t>, A. R. (2013). A Controlled Trial of Gluten-Free Diet in Patients with Irritable Bowel Syndrome-Diarrhea: Effects on Bowel Frequency and Intestinal Function. </a:t>
            </a:r>
            <a:r>
              <a:rPr lang="en-US" sz="1600" i="1" dirty="0">
                <a:latin typeface="Raleway" panose="020B0503030101060003" pitchFamily="34" charset="77"/>
              </a:rPr>
              <a:t>Gastroenterology</a:t>
            </a:r>
            <a:r>
              <a:rPr lang="en-US" sz="1600" dirty="0">
                <a:latin typeface="Raleway" panose="020B0503030101060003" pitchFamily="34" charset="77"/>
              </a:rPr>
              <a:t>, </a:t>
            </a:r>
            <a:r>
              <a:rPr lang="en-US" sz="1600" i="1" dirty="0">
                <a:latin typeface="Raleway" panose="020B0503030101060003" pitchFamily="34" charset="77"/>
              </a:rPr>
              <a:t>144</a:t>
            </a:r>
            <a:r>
              <a:rPr lang="en-US" sz="1600" dirty="0">
                <a:latin typeface="Raleway" panose="020B0503030101060003" pitchFamily="34" charset="77"/>
              </a:rPr>
              <a:t>(5), 903–911.e3. http://</a:t>
            </a:r>
            <a:r>
              <a:rPr lang="en-US" sz="1600" dirty="0" err="1">
                <a:latin typeface="Raleway" panose="020B0503030101060003" pitchFamily="34" charset="77"/>
              </a:rPr>
              <a:t>doi.org</a:t>
            </a:r>
            <a:r>
              <a:rPr lang="en-US" sz="1600" dirty="0">
                <a:latin typeface="Raleway" panose="020B0503030101060003" pitchFamily="34" charset="77"/>
              </a:rPr>
              <a:t>/10.1053/j.gastro.2013.01.049</a:t>
            </a:r>
          </a:p>
          <a:p>
            <a:pPr marL="342900" indent="-342900">
              <a:lnSpc>
                <a:spcPct val="100000"/>
              </a:lnSpc>
              <a:spcBef>
                <a:spcPct val="0"/>
              </a:spcBef>
              <a:spcAft>
                <a:spcPts val="600"/>
              </a:spcAft>
              <a:buFont typeface="+mj-lt"/>
              <a:buAutoNum type="arabicPeriod" startAt="11"/>
            </a:pPr>
            <a:r>
              <a:rPr lang="en-US" sz="1600" dirty="0">
                <a:latin typeface="Raleway" panose="020B0503030101060003" pitchFamily="34" charset="77"/>
              </a:rPr>
              <a:t>http://</a:t>
            </a:r>
            <a:r>
              <a:rPr lang="en-US" sz="1600" dirty="0" err="1">
                <a:latin typeface="Raleway" panose="020B0503030101060003" pitchFamily="34" charset="77"/>
              </a:rPr>
              <a:t>www.heretohelp.bc.ca</a:t>
            </a:r>
            <a:r>
              <a:rPr lang="en-US" sz="1600" dirty="0">
                <a:latin typeface="Raleway" panose="020B0503030101060003" pitchFamily="34" charset="77"/>
              </a:rPr>
              <a:t>/factsheet/body-image-self-esteem-and-mental-health</a:t>
            </a:r>
          </a:p>
          <a:p>
            <a:pPr marL="342900" indent="-342900">
              <a:lnSpc>
                <a:spcPct val="100000"/>
              </a:lnSpc>
              <a:spcBef>
                <a:spcPct val="0"/>
              </a:spcBef>
              <a:spcAft>
                <a:spcPts val="600"/>
              </a:spcAft>
              <a:buFont typeface="+mj-lt"/>
              <a:buAutoNum type="arabicPeriod" startAt="11"/>
            </a:pPr>
            <a:r>
              <a:rPr lang="en-US" sz="1600" dirty="0">
                <a:latin typeface="Raleway" panose="020B0503030101060003" pitchFamily="34" charset="77"/>
              </a:rPr>
              <a:t>Gagnon-</a:t>
            </a:r>
            <a:r>
              <a:rPr lang="en-US" sz="1600" dirty="0" err="1">
                <a:latin typeface="Raleway" panose="020B0503030101060003" pitchFamily="34" charset="77"/>
              </a:rPr>
              <a:t>Girouard</a:t>
            </a:r>
            <a:r>
              <a:rPr lang="en-US" sz="1600" dirty="0">
                <a:latin typeface="Raleway" panose="020B0503030101060003" pitchFamily="34" charset="77"/>
              </a:rPr>
              <a:t>, M.-P., </a:t>
            </a:r>
            <a:r>
              <a:rPr lang="en-US" sz="1600" dirty="0" err="1">
                <a:latin typeface="Raleway" panose="020B0503030101060003" pitchFamily="34" charset="77"/>
              </a:rPr>
              <a:t>Bégin</a:t>
            </a:r>
            <a:r>
              <a:rPr lang="en-US" sz="1600" dirty="0">
                <a:latin typeface="Raleway" panose="020B0503030101060003" pitchFamily="34" charset="77"/>
              </a:rPr>
              <a:t>, C., </a:t>
            </a:r>
            <a:r>
              <a:rPr lang="en-US" sz="1600" dirty="0" err="1">
                <a:latin typeface="Raleway" panose="020B0503030101060003" pitchFamily="34" charset="77"/>
              </a:rPr>
              <a:t>Provencher</a:t>
            </a:r>
            <a:r>
              <a:rPr lang="en-US" sz="1600" dirty="0">
                <a:latin typeface="Raleway" panose="020B0503030101060003" pitchFamily="34" charset="77"/>
              </a:rPr>
              <a:t>, V., Tremblay, A., </a:t>
            </a:r>
            <a:r>
              <a:rPr lang="en-US" sz="1600" dirty="0" err="1">
                <a:latin typeface="Raleway" panose="020B0503030101060003" pitchFamily="34" charset="77"/>
              </a:rPr>
              <a:t>Mongeau</a:t>
            </a:r>
            <a:r>
              <a:rPr lang="en-US" sz="1600" dirty="0">
                <a:latin typeface="Raleway" panose="020B0503030101060003" pitchFamily="34" charset="77"/>
              </a:rPr>
              <a:t>, L., Boivin, S., &amp; Lemieux, S. (2010). Psychological Impact of a “Health-at-Every-Size” Intervention on Weight-Preoccupied Overweight/Obese Women. </a:t>
            </a:r>
            <a:r>
              <a:rPr lang="en-US" sz="1600" i="1" dirty="0">
                <a:latin typeface="Raleway" panose="020B0503030101060003" pitchFamily="34" charset="77"/>
              </a:rPr>
              <a:t>Journal of Obesity</a:t>
            </a:r>
            <a:r>
              <a:rPr lang="en-US" sz="1600" dirty="0">
                <a:latin typeface="Raleway" panose="020B0503030101060003" pitchFamily="34" charset="77"/>
              </a:rPr>
              <a:t>, </a:t>
            </a:r>
            <a:r>
              <a:rPr lang="en-US" sz="1600" i="1" dirty="0">
                <a:latin typeface="Raleway" panose="020B0503030101060003" pitchFamily="34" charset="77"/>
              </a:rPr>
              <a:t>2010</a:t>
            </a:r>
            <a:r>
              <a:rPr lang="en-US" sz="1600" dirty="0">
                <a:latin typeface="Raleway" panose="020B0503030101060003" pitchFamily="34" charset="77"/>
              </a:rPr>
              <a:t>, 928097. http://doi.org/10.1155/2010/928097</a:t>
            </a:r>
          </a:p>
          <a:p>
            <a:pPr marL="342900" indent="-342900">
              <a:lnSpc>
                <a:spcPct val="100000"/>
              </a:lnSpc>
              <a:spcBef>
                <a:spcPct val="0"/>
              </a:spcBef>
              <a:spcAft>
                <a:spcPts val="600"/>
              </a:spcAft>
              <a:buFont typeface="+mj-lt"/>
              <a:buAutoNum type="arabicPeriod" startAt="11"/>
            </a:pPr>
            <a:r>
              <a:rPr lang="en-US" sz="1600" dirty="0" err="1">
                <a:latin typeface="Raleway" panose="020B0503030101060003" pitchFamily="34" charset="77"/>
              </a:rPr>
              <a:t>Strecher</a:t>
            </a:r>
            <a:r>
              <a:rPr lang="en-US" sz="1600" dirty="0">
                <a:latin typeface="Raleway" panose="020B0503030101060003" pitchFamily="34" charset="77"/>
              </a:rPr>
              <a:t> VJ, </a:t>
            </a:r>
            <a:r>
              <a:rPr lang="en-US" sz="1600" dirty="0" err="1">
                <a:latin typeface="Raleway" panose="020B0503030101060003" pitchFamily="34" charset="77"/>
              </a:rPr>
              <a:t>DeVellis</a:t>
            </a:r>
            <a:r>
              <a:rPr lang="en-US" sz="1600" dirty="0">
                <a:latin typeface="Raleway" panose="020B0503030101060003" pitchFamily="34" charset="77"/>
              </a:rPr>
              <a:t> BM, Becker MH, Rosenstock IM. The role of self-efficacy in achieving health behavior change. Health </a:t>
            </a:r>
            <a:r>
              <a:rPr lang="en-US" sz="1600" dirty="0" err="1">
                <a:latin typeface="Raleway" panose="020B0503030101060003" pitchFamily="34" charset="77"/>
              </a:rPr>
              <a:t>Educ</a:t>
            </a:r>
            <a:r>
              <a:rPr lang="en-US" sz="1600" dirty="0">
                <a:latin typeface="Raleway" panose="020B0503030101060003" pitchFamily="34" charset="77"/>
              </a:rPr>
              <a:t> Q. 1986 Spring;13(1):73-92. http://</a:t>
            </a:r>
            <a:r>
              <a:rPr lang="en-US" sz="1600" dirty="0" err="1">
                <a:latin typeface="Raleway" panose="020B0503030101060003" pitchFamily="34" charset="77"/>
              </a:rPr>
              <a:t>positivepsychology.org.uk</a:t>
            </a:r>
            <a:r>
              <a:rPr lang="en-US" sz="1600" dirty="0">
                <a:latin typeface="Raleway" panose="020B0503030101060003" pitchFamily="34" charset="77"/>
              </a:rPr>
              <a:t>/self-efficacy-definition-bandura-meaning/</a:t>
            </a:r>
          </a:p>
          <a:p>
            <a:pPr marL="0" indent="0">
              <a:spcBef>
                <a:spcPct val="0"/>
              </a:spcBef>
              <a:buNone/>
            </a:pPr>
            <a:endParaRPr lang="en-US" sz="1400" b="1" dirty="0">
              <a:latin typeface="Raleway" panose="020B0503030101060003" pitchFamily="34" charset="77"/>
            </a:endParaRPr>
          </a:p>
          <a:p>
            <a:pPr marL="0" indent="0">
              <a:spcBef>
                <a:spcPct val="0"/>
              </a:spcBef>
              <a:buNone/>
            </a:pPr>
            <a:endParaRPr lang="en-US" sz="1000" i="1" dirty="0">
              <a:latin typeface="Raleway" panose="020B0503030101060003" pitchFamily="34" charset="77"/>
            </a:endParaRPr>
          </a:p>
          <a:p>
            <a:pPr marL="0" indent="0">
              <a:spcBef>
                <a:spcPct val="0"/>
              </a:spcBef>
              <a:buNone/>
            </a:pPr>
            <a:endParaRPr lang="en-US" sz="1000" dirty="0">
              <a:latin typeface="Raleway" panose="020B0503030101060003" pitchFamily="34" charset="77"/>
            </a:endParaRPr>
          </a:p>
          <a:p>
            <a:pPr marL="0" indent="0">
              <a:spcBef>
                <a:spcPct val="0"/>
              </a:spcBef>
              <a:buNone/>
            </a:pPr>
            <a:endParaRPr lang="en-US" sz="1400" dirty="0"/>
          </a:p>
          <a:p>
            <a:pPr marL="0" indent="0">
              <a:spcBef>
                <a:spcPts val="0"/>
              </a:spcBef>
              <a:buNone/>
            </a:pPr>
            <a:endParaRPr lang="en-US" sz="1400" b="1" dirty="0">
              <a:latin typeface="Raleway" panose="020B0503030101060003" pitchFamily="34" charset="77"/>
            </a:endParaRPr>
          </a:p>
          <a:p>
            <a:pPr marL="0" indent="0">
              <a:buNone/>
            </a:pPr>
            <a:endParaRPr lang="en-US" dirty="0"/>
          </a:p>
          <a:p>
            <a:pPr marL="0" indent="0">
              <a:buNone/>
            </a:pPr>
            <a:endParaRPr lang="en-US" dirty="0"/>
          </a:p>
          <a:p>
            <a:pPr marL="0" indent="0" fontAlgn="auto">
              <a:spcAft>
                <a:spcPts val="0"/>
              </a:spcAft>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0C48D854-2100-D549-8AC9-6B102A71948F}"/>
              </a:ext>
            </a:extLst>
          </p:cNvPr>
          <p:cNvSpPr>
            <a:spLocks noGrp="1"/>
          </p:cNvSpPr>
          <p:nvPr>
            <p:ph type="sldNum" sz="quarter" idx="12"/>
          </p:nvPr>
        </p:nvSpPr>
        <p:spPr/>
        <p:txBody>
          <a:bodyPr/>
          <a:lstStyle/>
          <a:p>
            <a:pPr>
              <a:defRPr/>
            </a:pPr>
            <a:fld id="{4979691B-4C0C-9F44-94CF-5D8AD27E018E}" type="slidenum">
              <a:rPr lang="en-US" smtClean="0"/>
              <a:pPr>
                <a:defRPr/>
              </a:pPr>
              <a:t>40</a:t>
            </a:fld>
            <a:endParaRPr lang="en-US"/>
          </a:p>
        </p:txBody>
      </p:sp>
    </p:spTree>
    <p:extLst>
      <p:ext uri="{BB962C8B-B14F-4D97-AF65-F5344CB8AC3E}">
        <p14:creationId xmlns:p14="http://schemas.microsoft.com/office/powerpoint/2010/main" val="22661905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4364508" y="109538"/>
            <a:ext cx="9188970" cy="1325563"/>
          </a:xfrm>
        </p:spPr>
        <p:txBody>
          <a:bodyPr/>
          <a:lstStyle/>
          <a:p>
            <a:r>
              <a:rPr lang="en-US" altLang="en-US" sz="4800" spc="600" dirty="0">
                <a:solidFill>
                  <a:srgbClr val="275B42"/>
                </a:solidFill>
                <a:latin typeface="Raleway" panose="020B0503030101060003" pitchFamily="34" charset="77"/>
              </a:rPr>
              <a:t>References</a:t>
            </a:r>
            <a:endParaRPr lang="en-US" altLang="en-US" sz="4000" spc="600" dirty="0">
              <a:solidFill>
                <a:srgbClr val="275B42"/>
              </a:solidFill>
              <a:latin typeface="Raleway" panose="020B0503030101060003" pitchFamily="34" charset="77"/>
            </a:endParaRP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419638" y="1374377"/>
            <a:ext cx="11333019" cy="4556284"/>
          </a:xfrm>
        </p:spPr>
        <p:txBody>
          <a:bodyPr rtlCol="0">
            <a:noAutofit/>
          </a:bodyPr>
          <a:lstStyle/>
          <a:p>
            <a:pPr marL="342900" indent="-342900">
              <a:lnSpc>
                <a:spcPct val="100000"/>
              </a:lnSpc>
              <a:spcBef>
                <a:spcPct val="0"/>
              </a:spcBef>
              <a:spcAft>
                <a:spcPts val="600"/>
              </a:spcAft>
              <a:buFont typeface="+mj-lt"/>
              <a:buAutoNum type="arabicPeriod" startAt="19"/>
            </a:pPr>
            <a:r>
              <a:rPr lang="en-US" sz="1600" dirty="0">
                <a:latin typeface="Raleway" panose="020B0503030101060003" pitchFamily="34" charset="77"/>
              </a:rPr>
              <a:t>"A Literature Review on the Connection between Stress and Self-Esteem" written by </a:t>
            </a:r>
            <a:r>
              <a:rPr lang="en-US" sz="1600" i="1" dirty="0">
                <a:latin typeface="Raleway" panose="020B0503030101060003" pitchFamily="34" charset="77"/>
              </a:rPr>
              <a:t>Michael J. </a:t>
            </a:r>
            <a:r>
              <a:rPr lang="en-US" sz="1600" i="1" dirty="0" err="1">
                <a:latin typeface="Raleway" panose="020B0503030101060003" pitchFamily="34" charset="77"/>
              </a:rPr>
              <a:t>Galanakis</a:t>
            </a:r>
            <a:r>
              <a:rPr lang="en-US" sz="1600" i="1" dirty="0">
                <a:latin typeface="Raleway" panose="020B0503030101060003" pitchFamily="34" charset="77"/>
              </a:rPr>
              <a:t>, Anastasia </a:t>
            </a:r>
            <a:r>
              <a:rPr lang="en-US" sz="1600" i="1" dirty="0" err="1">
                <a:latin typeface="Raleway" panose="020B0503030101060003" pitchFamily="34" charset="77"/>
              </a:rPr>
              <a:t>Palaiologou</a:t>
            </a:r>
            <a:r>
              <a:rPr lang="en-US" sz="1600" i="1" dirty="0">
                <a:latin typeface="Raleway" panose="020B0503030101060003" pitchFamily="34" charset="77"/>
              </a:rPr>
              <a:t>, Georgia </a:t>
            </a:r>
            <a:r>
              <a:rPr lang="en-US" sz="1600" i="1" dirty="0" err="1">
                <a:latin typeface="Raleway" panose="020B0503030101060003" pitchFamily="34" charset="77"/>
              </a:rPr>
              <a:t>Patsi</a:t>
            </a:r>
            <a:r>
              <a:rPr lang="en-US" sz="1600" i="1" dirty="0">
                <a:latin typeface="Raleway" panose="020B0503030101060003" pitchFamily="34" charset="77"/>
              </a:rPr>
              <a:t>, </a:t>
            </a:r>
            <a:r>
              <a:rPr lang="en-US" sz="1600" i="1" dirty="0" err="1">
                <a:latin typeface="Raleway" panose="020B0503030101060003" pitchFamily="34" charset="77"/>
              </a:rPr>
              <a:t>Ioanna</a:t>
            </a:r>
            <a:r>
              <a:rPr lang="en-US" sz="1600" i="1" dirty="0">
                <a:latin typeface="Raleway" panose="020B0503030101060003" pitchFamily="34" charset="77"/>
              </a:rPr>
              <a:t>-Maria </a:t>
            </a:r>
            <a:r>
              <a:rPr lang="en-US" sz="1600" i="1" dirty="0" err="1">
                <a:latin typeface="Raleway" panose="020B0503030101060003" pitchFamily="34" charset="77"/>
              </a:rPr>
              <a:t>Velegraki</a:t>
            </a:r>
            <a:r>
              <a:rPr lang="en-US" sz="1600" i="1" dirty="0">
                <a:latin typeface="Raleway" panose="020B0503030101060003" pitchFamily="34" charset="77"/>
              </a:rPr>
              <a:t>, Christina </a:t>
            </a:r>
            <a:r>
              <a:rPr lang="en-US" sz="1600" i="1" dirty="0" err="1">
                <a:latin typeface="Raleway" panose="020B0503030101060003" pitchFamily="34" charset="77"/>
              </a:rPr>
              <a:t>Darviri</a:t>
            </a:r>
            <a:r>
              <a:rPr lang="en-US" sz="1600" dirty="0">
                <a:latin typeface="Raleway" panose="020B0503030101060003" pitchFamily="34" charset="77"/>
              </a:rPr>
              <a:t>, </a:t>
            </a:r>
            <a:br>
              <a:rPr lang="en-US" sz="1600" dirty="0">
                <a:latin typeface="Raleway" panose="020B0503030101060003" pitchFamily="34" charset="77"/>
              </a:rPr>
            </a:br>
            <a:r>
              <a:rPr lang="en-US" sz="1600" dirty="0">
                <a:latin typeface="Raleway" panose="020B0503030101060003" pitchFamily="34" charset="77"/>
              </a:rPr>
              <a:t>published by </a:t>
            </a:r>
            <a:r>
              <a:rPr lang="en-US" sz="1600" i="1" dirty="0">
                <a:latin typeface="Raleway" panose="020B0503030101060003" pitchFamily="34" charset="77"/>
              </a:rPr>
              <a:t>Psychology</a:t>
            </a:r>
            <a:r>
              <a:rPr lang="en-US" sz="1600" dirty="0">
                <a:latin typeface="Raleway" panose="020B0503030101060003" pitchFamily="34" charset="77"/>
              </a:rPr>
              <a:t>, </a:t>
            </a:r>
            <a:r>
              <a:rPr lang="en-US" sz="1600" i="1" dirty="0">
                <a:latin typeface="Raleway" panose="020B0503030101060003" pitchFamily="34" charset="77"/>
              </a:rPr>
              <a:t>Vol.7 No.5, 2016</a:t>
            </a:r>
            <a:endParaRPr lang="en-US" sz="1600" dirty="0">
              <a:latin typeface="Raleway" panose="020B0503030101060003" pitchFamily="34" charset="77"/>
            </a:endParaRPr>
          </a:p>
          <a:p>
            <a:pPr marL="342900" indent="-342900">
              <a:lnSpc>
                <a:spcPct val="100000"/>
              </a:lnSpc>
              <a:spcBef>
                <a:spcPts val="0"/>
              </a:spcBef>
              <a:spcAft>
                <a:spcPts val="600"/>
              </a:spcAft>
              <a:buFont typeface="+mj-lt"/>
              <a:buAutoNum type="arabicPeriod" startAt="19"/>
            </a:pPr>
            <a:r>
              <a:rPr lang="en-US" sz="1600" dirty="0" err="1">
                <a:latin typeface="Raleway" panose="020B0503030101060003" pitchFamily="34" charset="77"/>
              </a:rPr>
              <a:t>Guseman</a:t>
            </a:r>
            <a:r>
              <a:rPr lang="en-US" sz="1600" dirty="0">
                <a:latin typeface="Raleway" panose="020B0503030101060003" pitchFamily="34" charset="77"/>
              </a:rPr>
              <a:t>, Emily &amp; Zack, E &amp; </a:t>
            </a:r>
            <a:r>
              <a:rPr lang="en-US" sz="1600" dirty="0" err="1">
                <a:latin typeface="Raleway" panose="020B0503030101060003" pitchFamily="34" charset="77"/>
              </a:rPr>
              <a:t>Battaglini</a:t>
            </a:r>
            <a:r>
              <a:rPr lang="en-US" sz="1600" dirty="0">
                <a:latin typeface="Raleway" panose="020B0503030101060003" pitchFamily="34" charset="77"/>
              </a:rPr>
              <a:t>, Claudio &amp; </a:t>
            </a:r>
            <a:r>
              <a:rPr lang="en-US" sz="1600" dirty="0" err="1">
                <a:latin typeface="Raleway" panose="020B0503030101060003" pitchFamily="34" charset="77"/>
              </a:rPr>
              <a:t>Viru</a:t>
            </a:r>
            <a:r>
              <a:rPr lang="en-US" sz="1600" dirty="0">
                <a:latin typeface="Raleway" panose="020B0503030101060003" pitchFamily="34" charset="77"/>
              </a:rPr>
              <a:t>, </a:t>
            </a:r>
            <a:r>
              <a:rPr lang="en-US" sz="1600" dirty="0" err="1">
                <a:latin typeface="Raleway" panose="020B0503030101060003" pitchFamily="34" charset="77"/>
              </a:rPr>
              <a:t>Mehis</a:t>
            </a:r>
            <a:r>
              <a:rPr lang="en-US" sz="1600" dirty="0">
                <a:latin typeface="Raleway" panose="020B0503030101060003" pitchFamily="34" charset="77"/>
              </a:rPr>
              <a:t> &amp; </a:t>
            </a:r>
            <a:r>
              <a:rPr lang="en-US" sz="1600" dirty="0" err="1">
                <a:latin typeface="Raleway" panose="020B0503030101060003" pitchFamily="34" charset="77"/>
              </a:rPr>
              <a:t>Viru</a:t>
            </a:r>
            <a:r>
              <a:rPr lang="en-US" sz="1600" dirty="0">
                <a:latin typeface="Raleway" panose="020B0503030101060003" pitchFamily="34" charset="77"/>
              </a:rPr>
              <a:t>, A &amp; Hackney, Anthony. (2008). Exercise and circulating Cortisol levels: The intensity threshold effect. Journal of endocrinological investigation. 31. 587-91. 10.1007/BF03345606. </a:t>
            </a:r>
          </a:p>
          <a:p>
            <a:pPr marL="342900" indent="-342900">
              <a:lnSpc>
                <a:spcPct val="100000"/>
              </a:lnSpc>
              <a:spcBef>
                <a:spcPts val="0"/>
              </a:spcBef>
              <a:spcAft>
                <a:spcPts val="600"/>
              </a:spcAft>
              <a:buFont typeface="+mj-lt"/>
              <a:buAutoNum type="arabicPeriod" startAt="19"/>
            </a:pPr>
            <a:r>
              <a:rPr lang="en-US" sz="1600" dirty="0" err="1">
                <a:latin typeface="Raleway" panose="020B0503030101060003" pitchFamily="34" charset="77"/>
              </a:rPr>
              <a:t>Mullington</a:t>
            </a:r>
            <a:r>
              <a:rPr lang="en-US" sz="1600" dirty="0">
                <a:latin typeface="Raleway" panose="020B0503030101060003" pitchFamily="34" charset="77"/>
              </a:rPr>
              <a:t>, J. M., Simpson, N. S., Meier-Ewert, H. K., &amp; Haack, M. (2010). Sleep Loss and Inflammation. Best Practice &amp; Research. Clinical Endocrinology &amp; Metabolism, 24(5), 775–784. http://</a:t>
            </a:r>
            <a:r>
              <a:rPr lang="en-US" sz="1600" dirty="0" err="1">
                <a:latin typeface="Raleway" panose="020B0503030101060003" pitchFamily="34" charset="77"/>
              </a:rPr>
              <a:t>doi.org</a:t>
            </a:r>
            <a:r>
              <a:rPr lang="en-US" sz="1600" dirty="0">
                <a:latin typeface="Raleway" panose="020B0503030101060003" pitchFamily="34" charset="77"/>
              </a:rPr>
              <a:t>/10.1016/ j.beem.2010.08.014 </a:t>
            </a:r>
          </a:p>
          <a:p>
            <a:pPr marL="342900" indent="-342900">
              <a:lnSpc>
                <a:spcPct val="100000"/>
              </a:lnSpc>
              <a:spcBef>
                <a:spcPts val="0"/>
              </a:spcBef>
              <a:spcAft>
                <a:spcPts val="600"/>
              </a:spcAft>
              <a:buFont typeface="+mj-lt"/>
              <a:buAutoNum type="arabicPeriod" startAt="19"/>
            </a:pPr>
            <a:r>
              <a:rPr lang="en-US" sz="1600" dirty="0" err="1">
                <a:latin typeface="Raleway" panose="020B0503030101060003" pitchFamily="34" charset="77"/>
              </a:rPr>
              <a:t>Vanuytsel</a:t>
            </a:r>
            <a:r>
              <a:rPr lang="en-US" sz="1600" dirty="0">
                <a:latin typeface="Raleway" panose="020B0503030101060003" pitchFamily="34" charset="77"/>
              </a:rPr>
              <a:t> T, van </a:t>
            </a:r>
            <a:r>
              <a:rPr lang="en-US" sz="1600" dirty="0" err="1">
                <a:latin typeface="Raleway" panose="020B0503030101060003" pitchFamily="34" charset="77"/>
              </a:rPr>
              <a:t>Wanrooy</a:t>
            </a:r>
            <a:r>
              <a:rPr lang="en-US" sz="1600" dirty="0">
                <a:latin typeface="Raleway" panose="020B0503030101060003" pitchFamily="34" charset="77"/>
              </a:rPr>
              <a:t> S, </a:t>
            </a:r>
            <a:r>
              <a:rPr lang="en-US" sz="1600" dirty="0" err="1">
                <a:latin typeface="Raleway" panose="020B0503030101060003" pitchFamily="34" charset="77"/>
              </a:rPr>
              <a:t>Vanheel</a:t>
            </a:r>
            <a:r>
              <a:rPr lang="en-US" sz="1600" dirty="0">
                <a:latin typeface="Raleway" panose="020B0503030101060003" pitchFamily="34" charset="77"/>
              </a:rPr>
              <a:t> H</a:t>
            </a:r>
            <a:r>
              <a:rPr lang="en-US" sz="1600" i="1" dirty="0">
                <a:latin typeface="Raleway" panose="020B0503030101060003" pitchFamily="34" charset="77"/>
              </a:rPr>
              <a:t>, et al. </a:t>
            </a:r>
            <a:r>
              <a:rPr lang="en-US" sz="1600" dirty="0">
                <a:latin typeface="Raleway" panose="020B0503030101060003" pitchFamily="34" charset="77"/>
              </a:rPr>
              <a:t>Psychological stress and corticotropin-releasing hormone increase intestinal permeability in humans by a mast cell-dependent mechanism. </a:t>
            </a:r>
            <a:r>
              <a:rPr lang="en-US" sz="1600" i="1" dirty="0">
                <a:latin typeface="Raleway" panose="020B0503030101060003" pitchFamily="34" charset="77"/>
              </a:rPr>
              <a:t>Gut </a:t>
            </a:r>
            <a:r>
              <a:rPr lang="en-US" sz="1600" dirty="0">
                <a:latin typeface="Raleway" panose="020B0503030101060003" pitchFamily="34" charset="77"/>
              </a:rPr>
              <a:t>2014;</a:t>
            </a:r>
            <a:r>
              <a:rPr lang="en-US" sz="1600" b="1" dirty="0">
                <a:latin typeface="Raleway" panose="020B0503030101060003" pitchFamily="34" charset="77"/>
              </a:rPr>
              <a:t>63:</a:t>
            </a:r>
            <a:r>
              <a:rPr lang="en-US" sz="1600" dirty="0">
                <a:latin typeface="Raleway" panose="020B0503030101060003" pitchFamily="34" charset="77"/>
              </a:rPr>
              <a:t>1293-1299.</a:t>
            </a:r>
          </a:p>
          <a:p>
            <a:pPr marL="342900" indent="-342900">
              <a:lnSpc>
                <a:spcPct val="100000"/>
              </a:lnSpc>
              <a:spcBef>
                <a:spcPts val="0"/>
              </a:spcBef>
              <a:spcAft>
                <a:spcPts val="600"/>
              </a:spcAft>
              <a:buFont typeface="+mj-lt"/>
              <a:buAutoNum type="arabicPeriod" startAt="19"/>
            </a:pPr>
            <a:r>
              <a:rPr lang="en-US" sz="1600" dirty="0">
                <a:latin typeface="Raleway" panose="020B0503030101060003" pitchFamily="34" charset="77"/>
              </a:rPr>
              <a:t>Gibson PR. Increased gut permeability in Crohn’s disease: is TNF the link? </a:t>
            </a:r>
            <a:r>
              <a:rPr lang="en-US" sz="1600" i="1" dirty="0">
                <a:latin typeface="Raleway" panose="020B0503030101060003" pitchFamily="34" charset="77"/>
              </a:rPr>
              <a:t>Gut </a:t>
            </a:r>
            <a:r>
              <a:rPr lang="en-US" sz="1600" dirty="0">
                <a:latin typeface="Raleway" panose="020B0503030101060003" pitchFamily="34" charset="77"/>
              </a:rPr>
              <a:t>2004;</a:t>
            </a:r>
            <a:r>
              <a:rPr lang="en-US" sz="1600" b="1" dirty="0">
                <a:latin typeface="Raleway" panose="020B0503030101060003" pitchFamily="34" charset="77"/>
              </a:rPr>
              <a:t>53:</a:t>
            </a:r>
            <a:r>
              <a:rPr lang="en-US" sz="1600" dirty="0">
                <a:latin typeface="Raleway" panose="020B0503030101060003" pitchFamily="34" charset="77"/>
              </a:rPr>
              <a:t>1724-1725.</a:t>
            </a:r>
          </a:p>
          <a:p>
            <a:pPr marL="342900" indent="-342900">
              <a:lnSpc>
                <a:spcPct val="100000"/>
              </a:lnSpc>
              <a:spcBef>
                <a:spcPts val="0"/>
              </a:spcBef>
              <a:spcAft>
                <a:spcPts val="600"/>
              </a:spcAft>
              <a:buFont typeface="+mj-lt"/>
              <a:buAutoNum type="arabicPeriod" startAt="19"/>
            </a:pPr>
            <a:r>
              <a:rPr lang="en-US" sz="1600" dirty="0" err="1">
                <a:latin typeface="Raleway" panose="020B0503030101060003" pitchFamily="34" charset="77"/>
              </a:rPr>
              <a:t>Tribole</a:t>
            </a:r>
            <a:r>
              <a:rPr lang="en-US" sz="1600" dirty="0">
                <a:latin typeface="Raleway" panose="020B0503030101060003" pitchFamily="34" charset="77"/>
              </a:rPr>
              <a:t> E, Resch E. Intuitive eating: a revolutionary program that works. New York: St. Martins Griffin; 2012.</a:t>
            </a:r>
          </a:p>
          <a:p>
            <a:pPr marL="342900" indent="-342900">
              <a:lnSpc>
                <a:spcPct val="100000"/>
              </a:lnSpc>
              <a:spcBef>
                <a:spcPts val="0"/>
              </a:spcBef>
              <a:spcAft>
                <a:spcPts val="600"/>
              </a:spcAft>
              <a:buFont typeface="+mj-lt"/>
              <a:buAutoNum type="arabicPeriod" startAt="19"/>
            </a:pPr>
            <a:r>
              <a:rPr lang="en-US" sz="1600" dirty="0">
                <a:latin typeface="Raleway" panose="020B0503030101060003" pitchFamily="34" charset="77"/>
              </a:rPr>
              <a:t>Bacon L. Health at every size the surprising truth about your weight. Dallas: </a:t>
            </a:r>
            <a:r>
              <a:rPr lang="en-US" sz="1600" dirty="0" err="1">
                <a:latin typeface="Raleway" panose="020B0503030101060003" pitchFamily="34" charset="77"/>
              </a:rPr>
              <a:t>Benbella</a:t>
            </a:r>
            <a:r>
              <a:rPr lang="en-US" sz="1600" dirty="0">
                <a:latin typeface="Raleway" panose="020B0503030101060003" pitchFamily="34" charset="77"/>
              </a:rPr>
              <a:t> Books; 2010.</a:t>
            </a:r>
          </a:p>
          <a:p>
            <a:pPr marL="342900" indent="-342900">
              <a:lnSpc>
                <a:spcPct val="100000"/>
              </a:lnSpc>
              <a:spcBef>
                <a:spcPts val="0"/>
              </a:spcBef>
              <a:spcAft>
                <a:spcPts val="600"/>
              </a:spcAft>
              <a:buFont typeface="+mj-lt"/>
              <a:buAutoNum type="arabicPeriod" startAt="19"/>
            </a:pPr>
            <a:r>
              <a:rPr lang="en-US" sz="1600" dirty="0">
                <a:latin typeface="Raleway" panose="020B0503030101060003"/>
              </a:rPr>
              <a:t>FitzGerald, C., &amp; Hurst, S. (2017). Implicit bias in healthcare professionals: a systematic review. </a:t>
            </a:r>
            <a:r>
              <a:rPr lang="en-US" sz="1600" i="1" dirty="0">
                <a:latin typeface="Raleway" panose="020B0503030101060003"/>
              </a:rPr>
              <a:t>BMC medical ethics</a:t>
            </a:r>
            <a:r>
              <a:rPr lang="en-US" sz="1600" dirty="0">
                <a:latin typeface="Raleway" panose="020B0503030101060003"/>
              </a:rPr>
              <a:t>, </a:t>
            </a:r>
            <a:r>
              <a:rPr lang="en-US" sz="1600" i="1" dirty="0">
                <a:latin typeface="Raleway" panose="020B0503030101060003"/>
              </a:rPr>
              <a:t>18</a:t>
            </a:r>
            <a:r>
              <a:rPr lang="en-US" sz="1600" dirty="0">
                <a:latin typeface="Raleway" panose="020B0503030101060003"/>
              </a:rPr>
              <a:t>(1), 19. </a:t>
            </a:r>
            <a:r>
              <a:rPr lang="en-US" sz="1600" dirty="0">
                <a:latin typeface="Raleway" panose="020B0503030101060003"/>
                <a:hlinkClick r:id="rId3"/>
              </a:rPr>
              <a:t>https://doi.org/10.1186/s12910-017-0179-8</a:t>
            </a:r>
            <a:endParaRPr lang="en-US" sz="1600" dirty="0">
              <a:latin typeface="Raleway" panose="020B0503030101060003"/>
            </a:endParaRPr>
          </a:p>
          <a:p>
            <a:pPr marL="342900" indent="-342900">
              <a:lnSpc>
                <a:spcPct val="100000"/>
              </a:lnSpc>
              <a:spcBef>
                <a:spcPts val="0"/>
              </a:spcBef>
              <a:spcAft>
                <a:spcPts val="600"/>
              </a:spcAft>
              <a:buFont typeface="+mj-lt"/>
              <a:buAutoNum type="arabicPeriod" startAt="19"/>
            </a:pPr>
            <a:r>
              <a:rPr lang="en-US" sz="1600" dirty="0">
                <a:latin typeface="Raleway" panose="020B0503030101060003"/>
              </a:rPr>
              <a:t>Yang, I., Corwin, E. J., Brennan, P. A., Jordan, S., Murphy, J. R., &amp; Dunlop, A. (2016). The Infant Microbiome: Implications for Infant Health and Neurocognitive Development. </a:t>
            </a:r>
            <a:r>
              <a:rPr lang="en-US" sz="1600" i="1" dirty="0">
                <a:latin typeface="Raleway" panose="020B0503030101060003"/>
              </a:rPr>
              <a:t>Nursing research</a:t>
            </a:r>
            <a:r>
              <a:rPr lang="en-US" sz="1600" dirty="0">
                <a:latin typeface="Raleway" panose="020B0503030101060003"/>
              </a:rPr>
              <a:t>, </a:t>
            </a:r>
            <a:r>
              <a:rPr lang="en-US" sz="1600" i="1" dirty="0">
                <a:latin typeface="Raleway" panose="020B0503030101060003"/>
              </a:rPr>
              <a:t>65</a:t>
            </a:r>
            <a:r>
              <a:rPr lang="en-US" sz="1600" dirty="0">
                <a:latin typeface="Raleway" panose="020B0503030101060003"/>
              </a:rPr>
              <a:t>(1), 76–88. https://doi.org/10.1097/NNR.0000000000000133</a:t>
            </a:r>
          </a:p>
          <a:p>
            <a:pPr marL="342900" indent="-342900">
              <a:spcBef>
                <a:spcPct val="0"/>
              </a:spcBef>
              <a:buFont typeface="+mj-lt"/>
              <a:buAutoNum type="arabicPeriod" startAt="19"/>
            </a:pPr>
            <a:endParaRPr lang="en-US" sz="1600" dirty="0">
              <a:latin typeface="Raleway" panose="020B0503030101060003" pitchFamily="34" charset="77"/>
            </a:endParaRPr>
          </a:p>
          <a:p>
            <a:pPr marL="342900" indent="-342900">
              <a:spcBef>
                <a:spcPct val="0"/>
              </a:spcBef>
              <a:buFont typeface="+mj-lt"/>
              <a:buAutoNum type="arabicPeriod" startAt="19"/>
            </a:pPr>
            <a:endParaRPr lang="en-US" sz="1600" dirty="0">
              <a:latin typeface="Raleway" panose="020B0503030101060003" pitchFamily="34" charset="77"/>
            </a:endParaRPr>
          </a:p>
          <a:p>
            <a:pPr marL="342900" indent="-342900">
              <a:lnSpc>
                <a:spcPct val="150000"/>
              </a:lnSpc>
              <a:spcBef>
                <a:spcPts val="0"/>
              </a:spcBef>
              <a:buFont typeface="+mj-lt"/>
              <a:buAutoNum type="arabicPeriod" startAt="19"/>
            </a:pPr>
            <a:endParaRPr lang="en-US" sz="1600" dirty="0">
              <a:latin typeface="Raleway" panose="020B0503030101060003" pitchFamily="34" charset="77"/>
            </a:endParaRPr>
          </a:p>
          <a:p>
            <a:pPr marL="0" indent="0">
              <a:spcBef>
                <a:spcPct val="0"/>
              </a:spcBef>
              <a:buNone/>
            </a:pPr>
            <a:endParaRPr lang="en-US" sz="1000" dirty="0">
              <a:latin typeface="Raleway" panose="020B0503030101060003" pitchFamily="34" charset="77"/>
            </a:endParaRPr>
          </a:p>
          <a:p>
            <a:pPr marL="0" indent="0">
              <a:spcBef>
                <a:spcPct val="0"/>
              </a:spcBef>
              <a:buNone/>
            </a:pPr>
            <a:endParaRPr lang="en-US" sz="1400" b="1" dirty="0">
              <a:latin typeface="Raleway" panose="020B0503030101060003" pitchFamily="34" charset="77"/>
            </a:endParaRPr>
          </a:p>
          <a:p>
            <a:pPr marL="0" indent="0">
              <a:spcBef>
                <a:spcPct val="0"/>
              </a:spcBef>
              <a:buNone/>
            </a:pPr>
            <a:endParaRPr lang="en-US" sz="1000" i="1" dirty="0">
              <a:latin typeface="Raleway" panose="020B0503030101060003" pitchFamily="34" charset="77"/>
            </a:endParaRPr>
          </a:p>
          <a:p>
            <a:pPr marL="0" indent="0">
              <a:spcBef>
                <a:spcPct val="0"/>
              </a:spcBef>
              <a:buNone/>
            </a:pPr>
            <a:endParaRPr lang="en-US" sz="1000" dirty="0">
              <a:latin typeface="Raleway" panose="020B0503030101060003" pitchFamily="34" charset="77"/>
            </a:endParaRPr>
          </a:p>
          <a:p>
            <a:pPr marL="0" indent="0">
              <a:spcBef>
                <a:spcPct val="0"/>
              </a:spcBef>
              <a:buNone/>
            </a:pPr>
            <a:endParaRPr lang="en-US" sz="1400" dirty="0"/>
          </a:p>
          <a:p>
            <a:pPr marL="0" indent="0">
              <a:spcBef>
                <a:spcPts val="0"/>
              </a:spcBef>
              <a:buNone/>
            </a:pPr>
            <a:endParaRPr lang="en-US" sz="1400" b="1" dirty="0">
              <a:latin typeface="Raleway" panose="020B0503030101060003" pitchFamily="34" charset="77"/>
            </a:endParaRPr>
          </a:p>
          <a:p>
            <a:pPr marL="0" indent="0">
              <a:buNone/>
            </a:pPr>
            <a:endParaRPr lang="en-US" dirty="0"/>
          </a:p>
          <a:p>
            <a:pPr marL="0" indent="0">
              <a:buNone/>
            </a:pPr>
            <a:endParaRPr lang="en-US" dirty="0"/>
          </a:p>
          <a:p>
            <a:pPr marL="0" indent="0" fontAlgn="auto">
              <a:spcAft>
                <a:spcPts val="0"/>
              </a:spcAft>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0C48D854-2100-D549-8AC9-6B102A71948F}"/>
              </a:ext>
            </a:extLst>
          </p:cNvPr>
          <p:cNvSpPr>
            <a:spLocks noGrp="1"/>
          </p:cNvSpPr>
          <p:nvPr>
            <p:ph type="sldNum" sz="quarter" idx="12"/>
          </p:nvPr>
        </p:nvSpPr>
        <p:spPr/>
        <p:txBody>
          <a:bodyPr/>
          <a:lstStyle/>
          <a:p>
            <a:pPr>
              <a:defRPr/>
            </a:pPr>
            <a:fld id="{4979691B-4C0C-9F44-94CF-5D8AD27E018E}" type="slidenum">
              <a:rPr lang="en-US" smtClean="0"/>
              <a:pPr>
                <a:defRPr/>
              </a:pPr>
              <a:t>41</a:t>
            </a:fld>
            <a:endParaRPr lang="en-US"/>
          </a:p>
        </p:txBody>
      </p:sp>
    </p:spTree>
    <p:extLst>
      <p:ext uri="{BB962C8B-B14F-4D97-AF65-F5344CB8AC3E}">
        <p14:creationId xmlns:p14="http://schemas.microsoft.com/office/powerpoint/2010/main" val="7454335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F9BA713A-8F9C-4143-A007-3CFA4B90272A}"/>
              </a:ext>
            </a:extLst>
          </p:cNvPr>
          <p:cNvSpPr>
            <a:spLocks noGrp="1" noChangeArrowheads="1"/>
          </p:cNvSpPr>
          <p:nvPr>
            <p:ph type="title"/>
          </p:nvPr>
        </p:nvSpPr>
        <p:spPr>
          <a:xfrm>
            <a:off x="419638" y="328614"/>
            <a:ext cx="10818275" cy="1106487"/>
          </a:xfrm>
        </p:spPr>
        <p:txBody>
          <a:bodyPr/>
          <a:lstStyle/>
          <a:p>
            <a:r>
              <a:rPr lang="en-US" altLang="en-US" sz="4000" spc="600" dirty="0">
                <a:solidFill>
                  <a:srgbClr val="275B42"/>
                </a:solidFill>
                <a:latin typeface="Raleway" panose="020B0503030101060003" pitchFamily="34" charset="77"/>
              </a:rPr>
              <a:t>Resources for More Learning</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419638" y="1308709"/>
            <a:ext cx="11333019" cy="4556284"/>
          </a:xfrm>
        </p:spPr>
        <p:txBody>
          <a:bodyPr rtlCol="0">
            <a:noAutofit/>
          </a:bodyPr>
          <a:lstStyle/>
          <a:p>
            <a:pPr marL="342900" indent="-342900">
              <a:spcBef>
                <a:spcPct val="0"/>
              </a:spcBef>
              <a:spcAft>
                <a:spcPts val="600"/>
              </a:spcAft>
              <a:buFont typeface="+mj-lt"/>
              <a:buAutoNum type="arabicPeriod"/>
            </a:pPr>
            <a:r>
              <a:rPr lang="en-US" sz="1600" dirty="0">
                <a:latin typeface="Raleway" panose="020B0503030101060003" pitchFamily="34" charset="77"/>
              </a:rPr>
              <a:t>Intuitive Eating Workbook by Evelyn </a:t>
            </a:r>
            <a:r>
              <a:rPr lang="en-US" sz="1600" dirty="0" err="1">
                <a:latin typeface="Raleway" panose="020B0503030101060003" pitchFamily="34" charset="77"/>
              </a:rPr>
              <a:t>Tribole</a:t>
            </a:r>
            <a:r>
              <a:rPr lang="en-US" sz="1600" dirty="0">
                <a:latin typeface="Raleway" panose="020B0503030101060003" pitchFamily="34" charset="77"/>
              </a:rPr>
              <a:t>, MS, RDN and Elyse Resch, MS, RDN</a:t>
            </a:r>
          </a:p>
          <a:p>
            <a:pPr marL="342900" indent="-342900">
              <a:spcBef>
                <a:spcPct val="0"/>
              </a:spcBef>
              <a:spcAft>
                <a:spcPts val="600"/>
              </a:spcAft>
              <a:buFont typeface="+mj-lt"/>
              <a:buAutoNum type="arabicPeriod"/>
            </a:pPr>
            <a:r>
              <a:rPr lang="en-US" sz="1600" dirty="0">
                <a:latin typeface="Raleway" panose="020B0503030101060003" pitchFamily="34" charset="77"/>
              </a:rPr>
              <a:t>Body Respect by Linda Bacon</a:t>
            </a:r>
          </a:p>
          <a:p>
            <a:pPr marL="342900" indent="-342900">
              <a:spcBef>
                <a:spcPct val="0"/>
              </a:spcBef>
              <a:spcAft>
                <a:spcPts val="600"/>
              </a:spcAft>
              <a:buFont typeface="+mj-lt"/>
              <a:buAutoNum type="arabicPeriod"/>
            </a:pPr>
            <a:r>
              <a:rPr lang="en-US" sz="1600" dirty="0">
                <a:latin typeface="Raleway" panose="020B0503030101060003" pitchFamily="34" charset="77"/>
              </a:rPr>
              <a:t>The Happiness Trap by Russ Harris</a:t>
            </a:r>
          </a:p>
          <a:p>
            <a:pPr marL="342900" indent="-342900">
              <a:spcBef>
                <a:spcPct val="0"/>
              </a:spcBef>
              <a:spcAft>
                <a:spcPts val="600"/>
              </a:spcAft>
              <a:buFont typeface="+mj-lt"/>
              <a:buAutoNum type="arabicPeriod"/>
            </a:pPr>
            <a:r>
              <a:rPr lang="en-US" sz="1600" dirty="0">
                <a:latin typeface="Raleway" panose="020B0503030101060003" pitchFamily="34" charset="77"/>
              </a:rPr>
              <a:t>Body of Truth by Harriet Brown</a:t>
            </a:r>
          </a:p>
          <a:p>
            <a:pPr marL="342900" indent="-342900">
              <a:spcBef>
                <a:spcPct val="0"/>
              </a:spcBef>
              <a:spcAft>
                <a:spcPts val="600"/>
              </a:spcAft>
              <a:buFont typeface="+mj-lt"/>
              <a:buAutoNum type="arabicPeriod"/>
            </a:pPr>
            <a:r>
              <a:rPr lang="en-US" sz="1600" dirty="0">
                <a:latin typeface="Raleway" panose="020B0503030101060003" pitchFamily="34" charset="77"/>
              </a:rPr>
              <a:t>Gut by Giulia Enders</a:t>
            </a:r>
          </a:p>
          <a:p>
            <a:pPr marL="342900" indent="-342900">
              <a:spcBef>
                <a:spcPct val="0"/>
              </a:spcBef>
              <a:spcAft>
                <a:spcPts val="600"/>
              </a:spcAft>
              <a:buFont typeface="+mj-lt"/>
              <a:buAutoNum type="arabicPeriod"/>
            </a:pPr>
            <a:r>
              <a:rPr lang="en-US" sz="1600" dirty="0">
                <a:latin typeface="Raleway" panose="020B0503030101060003" pitchFamily="34" charset="77"/>
              </a:rPr>
              <a:t>The Non-Diet Approach Guidebook for Dietitians: A How-To Guide for Applying the Non-Diet Approach to Individual Dietetic Counselling by Fiona </a:t>
            </a:r>
            <a:r>
              <a:rPr lang="en-US" sz="1600" dirty="0" err="1">
                <a:latin typeface="Raleway" panose="020B0503030101060003" pitchFamily="34" charset="77"/>
              </a:rPr>
              <a:t>Willer</a:t>
            </a:r>
            <a:endParaRPr lang="en-US" sz="1600" dirty="0">
              <a:latin typeface="Raleway" panose="020B0503030101060003" pitchFamily="34" charset="77"/>
            </a:endParaRPr>
          </a:p>
          <a:p>
            <a:pPr marL="342900" indent="-342900">
              <a:spcBef>
                <a:spcPct val="0"/>
              </a:spcBef>
              <a:spcAft>
                <a:spcPts val="600"/>
              </a:spcAft>
              <a:buFont typeface="+mj-lt"/>
              <a:buAutoNum type="arabicPeriod"/>
            </a:pPr>
            <a:r>
              <a:rPr lang="en-US" sz="1600" dirty="0">
                <a:latin typeface="Raleway" panose="020B0503030101060003" pitchFamily="34" charset="77"/>
              </a:rPr>
              <a:t>Association of Size Diversity and Health | https://www.sizediversityandhealth.org</a:t>
            </a:r>
          </a:p>
          <a:p>
            <a:pPr marL="342900" indent="-342900">
              <a:spcBef>
                <a:spcPct val="0"/>
              </a:spcBef>
              <a:spcAft>
                <a:spcPts val="600"/>
              </a:spcAft>
              <a:buFont typeface="+mj-lt"/>
              <a:buAutoNum type="arabicPeriod"/>
            </a:pPr>
            <a:r>
              <a:rPr lang="en-US" sz="1600" dirty="0">
                <a:latin typeface="Raleway" panose="020B0503030101060003" pitchFamily="34" charset="77"/>
              </a:rPr>
              <a:t>Intuitive Eating webpage | http://www.intuitiveeating.org/10-principles-of-intuitive-eating/</a:t>
            </a:r>
          </a:p>
          <a:p>
            <a:pPr marL="342900" indent="-342900">
              <a:spcBef>
                <a:spcPct val="0"/>
              </a:spcBef>
              <a:spcAft>
                <a:spcPts val="600"/>
              </a:spcAft>
              <a:buFont typeface="+mj-lt"/>
              <a:buAutoNum type="arabicPeriod"/>
            </a:pPr>
            <a:r>
              <a:rPr lang="en-US" sz="1600" dirty="0">
                <a:latin typeface="Raleway" panose="020B0503030101060003" pitchFamily="34" charset="77"/>
              </a:rPr>
              <a:t>Gentle Nutrition by Rachael Hartley </a:t>
            </a:r>
          </a:p>
          <a:p>
            <a:pPr marL="342900" indent="-342900">
              <a:spcBef>
                <a:spcPct val="0"/>
              </a:spcBef>
              <a:spcAft>
                <a:spcPts val="600"/>
              </a:spcAft>
              <a:buFont typeface="+mj-lt"/>
              <a:buAutoNum type="arabicPeriod"/>
            </a:pPr>
            <a:r>
              <a:rPr lang="en-US" sz="1600" dirty="0">
                <a:latin typeface="Raleway" panose="020B0503030101060003" pitchFamily="34" charset="77"/>
              </a:rPr>
              <a:t>Unpacking Weight Science | https://</a:t>
            </a:r>
            <a:r>
              <a:rPr lang="en-US" sz="1600" dirty="0" err="1">
                <a:latin typeface="Raleway" panose="020B0503030101060003" pitchFamily="34" charset="77"/>
              </a:rPr>
              <a:t>www.unpackingweightscience.com</a:t>
            </a:r>
            <a:endParaRPr lang="en-US" sz="1600" dirty="0">
              <a:latin typeface="Raleway" panose="020B0503030101060003" pitchFamily="34" charset="77"/>
            </a:endParaRPr>
          </a:p>
          <a:p>
            <a:pPr marL="342900" indent="-342900">
              <a:spcBef>
                <a:spcPct val="0"/>
              </a:spcBef>
              <a:spcAft>
                <a:spcPts val="600"/>
              </a:spcAft>
              <a:buFont typeface="+mj-lt"/>
              <a:buAutoNum type="arabicPeriod"/>
            </a:pPr>
            <a:r>
              <a:rPr lang="en-US" sz="1600" dirty="0">
                <a:latin typeface="Raleway" panose="020B0503030101060003" pitchFamily="34" charset="77"/>
              </a:rPr>
              <a:t>Podcasts </a:t>
            </a:r>
          </a:p>
          <a:p>
            <a:pPr marL="800100" lvl="1" indent="-342900">
              <a:spcBef>
                <a:spcPct val="0"/>
              </a:spcBef>
              <a:spcAft>
                <a:spcPts val="600"/>
              </a:spcAft>
              <a:buFont typeface="+mj-lt"/>
              <a:buAutoNum type="arabicPeriod"/>
            </a:pPr>
            <a:r>
              <a:rPr lang="en-US" sz="1600" dirty="0">
                <a:latin typeface="Raleway" panose="020B0503030101060003" pitchFamily="34" charset="77"/>
              </a:rPr>
              <a:t>Nutrition Matters with Paige </a:t>
            </a:r>
            <a:r>
              <a:rPr lang="en-US" sz="1600" dirty="0" err="1">
                <a:latin typeface="Raleway" panose="020B0503030101060003" pitchFamily="34" charset="77"/>
              </a:rPr>
              <a:t>Smathers</a:t>
            </a:r>
            <a:endParaRPr lang="en-US" sz="1600" dirty="0">
              <a:latin typeface="Raleway" panose="020B0503030101060003" pitchFamily="34" charset="77"/>
            </a:endParaRPr>
          </a:p>
          <a:p>
            <a:pPr marL="800100" lvl="1" indent="-342900">
              <a:spcBef>
                <a:spcPct val="0"/>
              </a:spcBef>
              <a:spcAft>
                <a:spcPts val="600"/>
              </a:spcAft>
              <a:buFont typeface="+mj-lt"/>
              <a:buAutoNum type="arabicPeriod"/>
            </a:pPr>
            <a:r>
              <a:rPr lang="en-US" sz="1600" dirty="0">
                <a:latin typeface="Raleway" panose="020B0503030101060003" pitchFamily="34" charset="77"/>
              </a:rPr>
              <a:t>Don’t Salt My Game with Laura Thomas</a:t>
            </a:r>
          </a:p>
          <a:p>
            <a:pPr marL="800100" lvl="1" indent="-342900">
              <a:spcBef>
                <a:spcPct val="0"/>
              </a:spcBef>
              <a:spcAft>
                <a:spcPts val="600"/>
              </a:spcAft>
              <a:buFont typeface="+mj-lt"/>
              <a:buAutoNum type="arabicPeriod"/>
            </a:pPr>
            <a:r>
              <a:rPr lang="en-US" sz="1600" dirty="0">
                <a:latin typeface="Raleway" panose="020B0503030101060003" pitchFamily="34" charset="77"/>
              </a:rPr>
              <a:t>Food Psych with Christy Harrison</a:t>
            </a:r>
          </a:p>
          <a:p>
            <a:pPr marL="800100" lvl="1" indent="-342900">
              <a:spcBef>
                <a:spcPct val="0"/>
              </a:spcBef>
              <a:spcAft>
                <a:spcPts val="600"/>
              </a:spcAft>
              <a:buFont typeface="+mj-lt"/>
              <a:buAutoNum type="arabicPeriod"/>
            </a:pPr>
            <a:r>
              <a:rPr lang="en-US" sz="1600" dirty="0">
                <a:latin typeface="Raleway" panose="020B0503030101060003" pitchFamily="34" charset="77"/>
              </a:rPr>
              <a:t>Dietitians Unplugged Podcast </a:t>
            </a:r>
          </a:p>
          <a:p>
            <a:pPr marL="800100" lvl="1" indent="-342900">
              <a:spcBef>
                <a:spcPct val="0"/>
              </a:spcBef>
              <a:spcAft>
                <a:spcPts val="600"/>
              </a:spcAft>
              <a:buFont typeface="+mj-lt"/>
              <a:buAutoNum type="arabicPeriod"/>
            </a:pPr>
            <a:r>
              <a:rPr lang="en-US" sz="1600" dirty="0">
                <a:latin typeface="Raleway" panose="020B0503030101060003" pitchFamily="34" charset="77"/>
              </a:rPr>
              <a:t>Body Love Project with Jessie Haggerty </a:t>
            </a:r>
          </a:p>
          <a:p>
            <a:pPr marL="800100" lvl="1" indent="-342900">
              <a:spcBef>
                <a:spcPct val="0"/>
              </a:spcBef>
              <a:spcAft>
                <a:spcPts val="600"/>
              </a:spcAft>
              <a:buFont typeface="+mj-lt"/>
              <a:buAutoNum type="arabicPeriod"/>
            </a:pPr>
            <a:r>
              <a:rPr lang="en-US" sz="1600" dirty="0">
                <a:latin typeface="Raleway" panose="020B0503030101060003" pitchFamily="34" charset="77"/>
              </a:rPr>
              <a:t>The Mindful Dietitian with Fiona Sutherland </a:t>
            </a:r>
          </a:p>
          <a:p>
            <a:pPr marL="0" indent="0">
              <a:spcBef>
                <a:spcPct val="0"/>
              </a:spcBef>
              <a:buNone/>
            </a:pPr>
            <a:endParaRPr lang="en-US" sz="1000" dirty="0">
              <a:latin typeface="Raleway" panose="020B0503030101060003" pitchFamily="34" charset="77"/>
            </a:endParaRPr>
          </a:p>
          <a:p>
            <a:pPr marL="0" indent="0">
              <a:spcBef>
                <a:spcPct val="0"/>
              </a:spcBef>
              <a:buNone/>
            </a:pPr>
            <a:endParaRPr lang="en-US" sz="1400" b="1" dirty="0">
              <a:latin typeface="Raleway" panose="020B0503030101060003" pitchFamily="34" charset="77"/>
            </a:endParaRPr>
          </a:p>
          <a:p>
            <a:pPr marL="0" indent="0">
              <a:spcBef>
                <a:spcPct val="0"/>
              </a:spcBef>
              <a:buNone/>
            </a:pPr>
            <a:endParaRPr lang="en-US" sz="1000" i="1" dirty="0">
              <a:latin typeface="Raleway" panose="020B0503030101060003" pitchFamily="34" charset="77"/>
            </a:endParaRPr>
          </a:p>
          <a:p>
            <a:pPr marL="0" indent="0">
              <a:spcBef>
                <a:spcPct val="0"/>
              </a:spcBef>
              <a:buNone/>
            </a:pPr>
            <a:endParaRPr lang="en-US" sz="1000" dirty="0">
              <a:latin typeface="Raleway" panose="020B0503030101060003" pitchFamily="34" charset="77"/>
            </a:endParaRPr>
          </a:p>
          <a:p>
            <a:pPr marL="0" indent="0">
              <a:spcBef>
                <a:spcPct val="0"/>
              </a:spcBef>
              <a:buNone/>
            </a:pPr>
            <a:endParaRPr lang="en-US" sz="1400" dirty="0"/>
          </a:p>
          <a:p>
            <a:pPr marL="0" indent="0">
              <a:spcBef>
                <a:spcPts val="0"/>
              </a:spcBef>
              <a:buNone/>
            </a:pPr>
            <a:endParaRPr lang="en-US" sz="1400" b="1" dirty="0">
              <a:latin typeface="Raleway" panose="020B0503030101060003" pitchFamily="34" charset="77"/>
            </a:endParaRPr>
          </a:p>
          <a:p>
            <a:pPr marL="0" indent="0">
              <a:buNone/>
            </a:pPr>
            <a:endParaRPr lang="en-US" dirty="0"/>
          </a:p>
          <a:p>
            <a:pPr marL="0" indent="0">
              <a:buNone/>
            </a:pPr>
            <a:endParaRPr lang="en-US" dirty="0"/>
          </a:p>
          <a:p>
            <a:pPr marL="0" indent="0" fontAlgn="auto">
              <a:spcAft>
                <a:spcPts val="0"/>
              </a:spcAft>
              <a:buNone/>
              <a:defRPr/>
            </a:pPr>
            <a:endParaRPr lang="en-US" sz="2000" b="1" dirty="0">
              <a:latin typeface="Raleway" panose="020B0503030101060003" pitchFamily="34" charset="77"/>
            </a:endParaRPr>
          </a:p>
        </p:txBody>
      </p:sp>
      <p:pic>
        <p:nvPicPr>
          <p:cNvPr id="25603" name="Picture 3">
            <a:extLst>
              <a:ext uri="{FF2B5EF4-FFF2-40B4-BE49-F238E27FC236}">
                <a16:creationId xmlns:a16="http://schemas.microsoft.com/office/drawing/2014/main" id="{0E4DD3DA-11DB-CC42-94C1-DE0B8A8025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8538" y="109538"/>
            <a:ext cx="13493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a:extLst>
              <a:ext uri="{FF2B5EF4-FFF2-40B4-BE49-F238E27FC236}">
                <a16:creationId xmlns:a16="http://schemas.microsoft.com/office/drawing/2014/main" id="{32CE0199-99FA-D440-B0ED-0CC58D497699}"/>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 name="Slide Number Placeholder 1">
            <a:extLst>
              <a:ext uri="{FF2B5EF4-FFF2-40B4-BE49-F238E27FC236}">
                <a16:creationId xmlns:a16="http://schemas.microsoft.com/office/drawing/2014/main" id="{0C48D854-2100-D549-8AC9-6B102A71948F}"/>
              </a:ext>
            </a:extLst>
          </p:cNvPr>
          <p:cNvSpPr>
            <a:spLocks noGrp="1"/>
          </p:cNvSpPr>
          <p:nvPr>
            <p:ph type="sldNum" sz="quarter" idx="12"/>
          </p:nvPr>
        </p:nvSpPr>
        <p:spPr/>
        <p:txBody>
          <a:bodyPr/>
          <a:lstStyle/>
          <a:p>
            <a:pPr>
              <a:defRPr/>
            </a:pPr>
            <a:fld id="{4979691B-4C0C-9F44-94CF-5D8AD27E018E}" type="slidenum">
              <a:rPr lang="en-US" smtClean="0"/>
              <a:pPr>
                <a:defRPr/>
              </a:pPr>
              <a:t>42</a:t>
            </a:fld>
            <a:endParaRPr lang="en-US"/>
          </a:p>
        </p:txBody>
      </p:sp>
    </p:spTree>
    <p:extLst>
      <p:ext uri="{BB962C8B-B14F-4D97-AF65-F5344CB8AC3E}">
        <p14:creationId xmlns:p14="http://schemas.microsoft.com/office/powerpoint/2010/main" val="414400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8B1781F3-2245-4015-839C-5E9221B31F50}"/>
              </a:ext>
            </a:extLst>
          </p:cNvPr>
          <p:cNvGraphicFramePr>
            <a:graphicFrameLocks noChangeAspect="1"/>
          </p:cNvGraphicFramePr>
          <p:nvPr>
            <p:custDataLst>
              <p:tags r:id="rId1"/>
            </p:custDataLst>
            <p:extLst>
              <p:ext uri="{D42A27DB-BD31-4B8C-83A1-F6EECF244321}">
                <p14:modId xmlns:p14="http://schemas.microsoft.com/office/powerpoint/2010/main" val="27711719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4" name="Picture 3">
            <a:extLst>
              <a:ext uri="{FF2B5EF4-FFF2-40B4-BE49-F238E27FC236}">
                <a16:creationId xmlns:a16="http://schemas.microsoft.com/office/drawing/2014/main" id="{981714B8-D535-4742-BBEA-B1147BB5CA06}"/>
              </a:ext>
            </a:extLst>
          </p:cNvPr>
          <p:cNvPicPr>
            <a:picLocks noChangeAspect="1"/>
          </p:cNvPicPr>
          <p:nvPr/>
        </p:nvPicPr>
        <p:blipFill>
          <a:blip r:embed="rId6"/>
          <a:stretch>
            <a:fillRect/>
          </a:stretch>
        </p:blipFill>
        <p:spPr>
          <a:xfrm>
            <a:off x="7100242" y="2016608"/>
            <a:ext cx="4522304" cy="4522304"/>
          </a:xfrm>
          <a:prstGeom prst="rect">
            <a:avLst/>
          </a:prstGeom>
        </p:spPr>
      </p:pic>
      <p:sp>
        <p:nvSpPr>
          <p:cNvPr id="7169" name="Title 1">
            <a:extLst>
              <a:ext uri="{FF2B5EF4-FFF2-40B4-BE49-F238E27FC236}">
                <a16:creationId xmlns:a16="http://schemas.microsoft.com/office/drawing/2014/main" id="{354C66AD-327C-EC47-9D88-6C7FAFFF5D35}"/>
              </a:ext>
            </a:extLst>
          </p:cNvPr>
          <p:cNvSpPr>
            <a:spLocks noGrp="1" noChangeArrowheads="1"/>
          </p:cNvSpPr>
          <p:nvPr>
            <p:ph type="title"/>
          </p:nvPr>
        </p:nvSpPr>
        <p:spPr>
          <a:xfrm>
            <a:off x="645458" y="353732"/>
            <a:ext cx="10515600" cy="1325563"/>
          </a:xfrm>
        </p:spPr>
        <p:txBody>
          <a:bodyPr vert="horz"/>
          <a:lstStyle/>
          <a:p>
            <a:r>
              <a:rPr lang="en-US" altLang="en-US" sz="4000" spc="300" dirty="0">
                <a:solidFill>
                  <a:srgbClr val="275B42"/>
                </a:solidFill>
                <a:latin typeface="Raleway" panose="020B0503030101060003"/>
              </a:rPr>
              <a:t>Step 1 – IE and HAES Principles </a:t>
            </a:r>
          </a:p>
        </p:txBody>
      </p:sp>
      <p:sp>
        <p:nvSpPr>
          <p:cNvPr id="7170" name="Content Placeholder 2">
            <a:extLst>
              <a:ext uri="{FF2B5EF4-FFF2-40B4-BE49-F238E27FC236}">
                <a16:creationId xmlns:a16="http://schemas.microsoft.com/office/drawing/2014/main" id="{B8825A9D-E53F-3748-9F48-FA03502E990A}"/>
              </a:ext>
            </a:extLst>
          </p:cNvPr>
          <p:cNvSpPr>
            <a:spLocks noGrp="1" noChangeArrowheads="1"/>
          </p:cNvSpPr>
          <p:nvPr>
            <p:ph idx="1"/>
          </p:nvPr>
        </p:nvSpPr>
        <p:spPr>
          <a:xfrm>
            <a:off x="645458" y="1690688"/>
            <a:ext cx="6723529" cy="1608324"/>
          </a:xfrm>
        </p:spPr>
        <p:txBody>
          <a:bodyPr/>
          <a:lstStyle/>
          <a:p>
            <a:pPr marL="0" indent="0">
              <a:lnSpc>
                <a:spcPct val="170000"/>
              </a:lnSpc>
              <a:buFont typeface="Arial" panose="020B0604020202020204" pitchFamily="34" charset="0"/>
              <a:buNone/>
            </a:pPr>
            <a:r>
              <a:rPr lang="en-US" altLang="en-US" sz="1700" dirty="0">
                <a:latin typeface="Raleway" panose="020B0503030101060003" pitchFamily="34" charset="77"/>
              </a:rPr>
              <a:t>HAES = </a:t>
            </a:r>
            <a:r>
              <a:rPr lang="en-US" altLang="en-US" sz="1700" b="1" dirty="0">
                <a:latin typeface="Raleway" panose="020B0503030101060003" pitchFamily="34" charset="77"/>
              </a:rPr>
              <a:t>umbrella</a:t>
            </a:r>
            <a:r>
              <a:rPr lang="en-US" altLang="en-US" sz="1700" dirty="0">
                <a:latin typeface="Raleway" panose="020B0503030101060003" pitchFamily="34" charset="77"/>
              </a:rPr>
              <a:t>     </a:t>
            </a:r>
          </a:p>
          <a:p>
            <a:pPr marL="0" indent="0">
              <a:lnSpc>
                <a:spcPct val="170000"/>
              </a:lnSpc>
              <a:buFont typeface="Arial" panose="020B0604020202020204" pitchFamily="34" charset="0"/>
              <a:buNone/>
            </a:pPr>
            <a:r>
              <a:rPr lang="en-US" altLang="en-US" sz="1700" dirty="0">
                <a:latin typeface="Raleway" panose="020B0503030101060003" pitchFamily="34" charset="77"/>
              </a:rPr>
              <a:t>IE, body acceptance and physical activity for movement, joy and health = </a:t>
            </a:r>
            <a:r>
              <a:rPr lang="en-US" altLang="en-US" sz="1700" b="1" dirty="0">
                <a:latin typeface="Raleway" panose="020B0503030101060003" pitchFamily="34" charset="77"/>
              </a:rPr>
              <a:t>spokes</a:t>
            </a:r>
          </a:p>
          <a:p>
            <a:pPr marL="0" indent="0">
              <a:lnSpc>
                <a:spcPct val="170000"/>
              </a:lnSpc>
              <a:buFont typeface="Arial" panose="020B0604020202020204" pitchFamily="34" charset="0"/>
              <a:buNone/>
            </a:pPr>
            <a:r>
              <a:rPr lang="en-US" altLang="en-US" sz="1700" i="1" dirty="0">
                <a:latin typeface="Raleway" panose="020B0503030101060003" pitchFamily="34" charset="77"/>
              </a:rPr>
              <a:t>weight neutral </a:t>
            </a:r>
            <a:r>
              <a:rPr lang="en-US" altLang="en-US" sz="1700" dirty="0">
                <a:latin typeface="Raleway" panose="020B0503030101060003" pitchFamily="34" charset="77"/>
              </a:rPr>
              <a:t>paradigm focused on </a:t>
            </a:r>
            <a:r>
              <a:rPr lang="en-US" altLang="en-US" sz="1700" i="1" dirty="0">
                <a:latin typeface="Raleway" panose="020B0503030101060003" pitchFamily="34" charset="77"/>
              </a:rPr>
              <a:t>health promoting behaviors  </a:t>
            </a:r>
          </a:p>
          <a:p>
            <a:pPr marL="0" indent="0">
              <a:lnSpc>
                <a:spcPct val="170000"/>
              </a:lnSpc>
              <a:buFont typeface="Arial" panose="020B0604020202020204" pitchFamily="34" charset="0"/>
              <a:buNone/>
            </a:pPr>
            <a:r>
              <a:rPr lang="en-US" altLang="en-US" sz="1700" b="1" dirty="0">
                <a:latin typeface="Raleway" panose="020B0503030101060003" pitchFamily="34" charset="77"/>
              </a:rPr>
              <a:t>VS</a:t>
            </a:r>
          </a:p>
          <a:p>
            <a:pPr marL="0" indent="0">
              <a:lnSpc>
                <a:spcPct val="170000"/>
              </a:lnSpc>
              <a:buFont typeface="Arial" panose="020B0604020202020204" pitchFamily="34" charset="0"/>
              <a:buNone/>
            </a:pPr>
            <a:r>
              <a:rPr lang="en-US" altLang="en-US" sz="1700" dirty="0">
                <a:latin typeface="Raleway" panose="020B0503030101060003" pitchFamily="34" charset="77"/>
              </a:rPr>
              <a:t>weight and size based paradigm public health policy and medicine/nutrition are based upon</a:t>
            </a:r>
          </a:p>
          <a:p>
            <a:pPr marL="0" indent="0">
              <a:lnSpc>
                <a:spcPct val="170000"/>
              </a:lnSpc>
              <a:buFont typeface="Arial" panose="020B0604020202020204" pitchFamily="34" charset="0"/>
              <a:buNone/>
            </a:pPr>
            <a:endParaRPr lang="en-US" altLang="en-US" sz="1700" b="1" dirty="0">
              <a:latin typeface="Raleway" panose="020B0503030101060003" pitchFamily="34" charset="77"/>
            </a:endParaRPr>
          </a:p>
          <a:p>
            <a:pPr marL="0" indent="0">
              <a:lnSpc>
                <a:spcPct val="170000"/>
              </a:lnSpc>
              <a:buFont typeface="Arial" panose="020B0604020202020204" pitchFamily="34" charset="0"/>
              <a:buNone/>
            </a:pPr>
            <a:r>
              <a:rPr lang="en-US" altLang="en-US" sz="1700" b="1" dirty="0">
                <a:latin typeface="Raleway" panose="020B0503030101060003" pitchFamily="34" charset="77"/>
              </a:rPr>
              <a:t>weight = OUTCOME</a:t>
            </a:r>
            <a:endParaRPr lang="en-US" altLang="en-US" sz="1300" b="1" dirty="0">
              <a:latin typeface="Raleway" panose="020B0503030101060003" pitchFamily="34" charset="77"/>
            </a:endParaRPr>
          </a:p>
        </p:txBody>
      </p:sp>
      <p:pic>
        <p:nvPicPr>
          <p:cNvPr id="7171" name="Picture 3">
            <a:extLst>
              <a:ext uri="{FF2B5EF4-FFF2-40B4-BE49-F238E27FC236}">
                <a16:creationId xmlns:a16="http://schemas.microsoft.com/office/drawing/2014/main" id="{02BF3C1C-07F3-8841-8931-48E3C007BDC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37738" y="365125"/>
            <a:ext cx="13493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78C3D1D8-F38D-3544-8EF1-532444B453EE}"/>
              </a:ext>
            </a:extLst>
          </p:cNvPr>
          <p:cNvSpPr>
            <a:spLocks noGrp="1"/>
          </p:cNvSpPr>
          <p:nvPr>
            <p:ph type="sldNum" sz="quarter" idx="12"/>
          </p:nvPr>
        </p:nvSpPr>
        <p:spPr/>
        <p:txBody>
          <a:bodyPr/>
          <a:lstStyle/>
          <a:p>
            <a:pPr>
              <a:defRPr/>
            </a:pPr>
            <a:fld id="{4979691B-4C0C-9F44-94CF-5D8AD27E018E}"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9B62AE2C-51ED-4980-BE38-76C9DC0C34C6}"/>
              </a:ext>
            </a:extLst>
          </p:cNvPr>
          <p:cNvGraphicFramePr>
            <a:graphicFrameLocks noChangeAspect="1"/>
          </p:cNvGraphicFramePr>
          <p:nvPr>
            <p:custDataLst>
              <p:tags r:id="rId1"/>
            </p:custDataLst>
            <p:extLst>
              <p:ext uri="{D42A27DB-BD31-4B8C-83A1-F6EECF244321}">
                <p14:modId xmlns:p14="http://schemas.microsoft.com/office/powerpoint/2010/main" val="35944354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169" name="Title 1">
            <a:extLst>
              <a:ext uri="{FF2B5EF4-FFF2-40B4-BE49-F238E27FC236}">
                <a16:creationId xmlns:a16="http://schemas.microsoft.com/office/drawing/2014/main" id="{354C66AD-327C-EC47-9D88-6C7FAFFF5D35}"/>
              </a:ext>
            </a:extLst>
          </p:cNvPr>
          <p:cNvSpPr>
            <a:spLocks noGrp="1" noChangeArrowheads="1"/>
          </p:cNvSpPr>
          <p:nvPr>
            <p:ph type="title"/>
          </p:nvPr>
        </p:nvSpPr>
        <p:spPr/>
        <p:txBody>
          <a:bodyPr vert="horz"/>
          <a:lstStyle/>
          <a:p>
            <a:r>
              <a:rPr lang="en-US" altLang="en-US" sz="4800" spc="300" dirty="0">
                <a:solidFill>
                  <a:srgbClr val="275B42"/>
                </a:solidFill>
                <a:latin typeface="Raleway" panose="020B0503030101060003"/>
              </a:rPr>
              <a:t>Step 1 – IE and HAES Principles </a:t>
            </a:r>
          </a:p>
        </p:txBody>
      </p:sp>
      <p:pic>
        <p:nvPicPr>
          <p:cNvPr id="7171" name="Picture 3">
            <a:extLst>
              <a:ext uri="{FF2B5EF4-FFF2-40B4-BE49-F238E27FC236}">
                <a16:creationId xmlns:a16="http://schemas.microsoft.com/office/drawing/2014/main" id="{02BF3C1C-07F3-8841-8931-48E3C007BD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37738" y="365125"/>
            <a:ext cx="13493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A0C81064-DEF6-C04C-A5CA-6C13FF1F793C}"/>
              </a:ext>
            </a:extLst>
          </p:cNvPr>
          <p:cNvGraphicFramePr>
            <a:graphicFrameLocks noGrp="1"/>
          </p:cNvGraphicFramePr>
          <p:nvPr>
            <p:extLst>
              <p:ext uri="{D42A27DB-BD31-4B8C-83A1-F6EECF244321}">
                <p14:modId xmlns:p14="http://schemas.microsoft.com/office/powerpoint/2010/main" val="3697891008"/>
              </p:ext>
            </p:extLst>
          </p:nvPr>
        </p:nvGraphicFramePr>
        <p:xfrm>
          <a:off x="838200" y="1566863"/>
          <a:ext cx="10515600" cy="4803775"/>
        </p:xfrm>
        <a:graphic>
          <a:graphicData uri="http://schemas.openxmlformats.org/drawingml/2006/table">
            <a:tbl>
              <a:tblPr firstRow="1" bandRow="1">
                <a:tableStyleId>{8A107856-5554-42FB-B03E-39F5DBC370BA}</a:tableStyleId>
              </a:tblPr>
              <a:tblGrid>
                <a:gridCol w="5257800">
                  <a:extLst>
                    <a:ext uri="{9D8B030D-6E8A-4147-A177-3AD203B41FA5}">
                      <a16:colId xmlns:a16="http://schemas.microsoft.com/office/drawing/2014/main" val="2382689544"/>
                    </a:ext>
                  </a:extLst>
                </a:gridCol>
                <a:gridCol w="5257800">
                  <a:extLst>
                    <a:ext uri="{9D8B030D-6E8A-4147-A177-3AD203B41FA5}">
                      <a16:colId xmlns:a16="http://schemas.microsoft.com/office/drawing/2014/main" val="3927541319"/>
                    </a:ext>
                  </a:extLst>
                </a:gridCol>
              </a:tblGrid>
              <a:tr h="925783">
                <a:tc>
                  <a:txBody>
                    <a:bodyPr/>
                    <a:lstStyle/>
                    <a:p>
                      <a:pPr algn="ctr"/>
                      <a:r>
                        <a:rPr lang="en-US" sz="1800" dirty="0">
                          <a:latin typeface="Raleway" panose="020B0503030101060003" pitchFamily="34" charset="77"/>
                        </a:rPr>
                        <a:t>Intuitive Eating </a:t>
                      </a:r>
                    </a:p>
                  </a:txBody>
                  <a:tcPr marT="45716" marB="45716" anchor="ctr"/>
                </a:tc>
                <a:tc>
                  <a:txBody>
                    <a:bodyPr/>
                    <a:lstStyle/>
                    <a:p>
                      <a:pPr algn="ctr"/>
                      <a:r>
                        <a:rPr lang="en-US" sz="1800" dirty="0">
                          <a:latin typeface="Raleway" panose="020B0503030101060003" pitchFamily="34" charset="77"/>
                        </a:rPr>
                        <a:t>Health At Every Size</a:t>
                      </a:r>
                    </a:p>
                  </a:txBody>
                  <a:tcPr marT="45716" marB="45716" anchor="ctr"/>
                </a:tc>
                <a:extLst>
                  <a:ext uri="{0D108BD9-81ED-4DB2-BD59-A6C34878D82A}">
                    <a16:rowId xmlns:a16="http://schemas.microsoft.com/office/drawing/2014/main" val="2447624991"/>
                  </a:ext>
                </a:extLst>
              </a:tr>
              <a:tr h="3877992">
                <a:tc>
                  <a:txBody>
                    <a:bodyPr/>
                    <a:lstStyle/>
                    <a:p>
                      <a:pPr>
                        <a:lnSpc>
                          <a:spcPct val="120000"/>
                        </a:lnSpc>
                      </a:pPr>
                      <a:r>
                        <a:rPr lang="en-US" sz="1800" kern="1200" dirty="0">
                          <a:solidFill>
                            <a:schemeClr val="dk1"/>
                          </a:solidFill>
                          <a:effectLst/>
                          <a:latin typeface="Raleway" panose="020B0503030101060003" pitchFamily="34" charset="77"/>
                          <a:ea typeface="+mn-ea"/>
                          <a:cs typeface="+mn-cs"/>
                        </a:rPr>
                        <a:t>• Reject the Diet Mentality</a:t>
                      </a:r>
                      <a:br>
                        <a:rPr lang="en-US" sz="1800" kern="1200" dirty="0">
                          <a:solidFill>
                            <a:schemeClr val="dk1"/>
                          </a:solidFill>
                          <a:effectLst/>
                          <a:latin typeface="Raleway" panose="020B0503030101060003" pitchFamily="34" charset="77"/>
                          <a:ea typeface="+mn-ea"/>
                          <a:cs typeface="+mn-cs"/>
                        </a:rPr>
                      </a:br>
                      <a:r>
                        <a:rPr lang="en-US" sz="1800" kern="1200" dirty="0">
                          <a:solidFill>
                            <a:schemeClr val="dk1"/>
                          </a:solidFill>
                          <a:effectLst/>
                          <a:latin typeface="Raleway" panose="020B0503030101060003" pitchFamily="34" charset="77"/>
                          <a:ea typeface="+mn-ea"/>
                          <a:cs typeface="+mn-cs"/>
                        </a:rPr>
                        <a:t>• Honor Your Hunger</a:t>
                      </a:r>
                      <a:br>
                        <a:rPr lang="en-US" sz="1800" kern="1200" dirty="0">
                          <a:solidFill>
                            <a:schemeClr val="dk1"/>
                          </a:solidFill>
                          <a:effectLst/>
                          <a:latin typeface="Raleway" panose="020B0503030101060003" pitchFamily="34" charset="77"/>
                          <a:ea typeface="+mn-ea"/>
                          <a:cs typeface="+mn-cs"/>
                        </a:rPr>
                      </a:br>
                      <a:r>
                        <a:rPr lang="en-US" sz="1800" kern="1200" dirty="0">
                          <a:solidFill>
                            <a:schemeClr val="dk1"/>
                          </a:solidFill>
                          <a:effectLst/>
                          <a:latin typeface="Raleway" panose="020B0503030101060003" pitchFamily="34" charset="77"/>
                          <a:ea typeface="+mn-ea"/>
                          <a:cs typeface="+mn-cs"/>
                        </a:rPr>
                        <a:t>• Make Peace with Food</a:t>
                      </a:r>
                      <a:br>
                        <a:rPr lang="en-US" sz="1800" kern="1200" dirty="0">
                          <a:solidFill>
                            <a:schemeClr val="dk1"/>
                          </a:solidFill>
                          <a:effectLst/>
                          <a:latin typeface="Raleway" panose="020B0503030101060003" pitchFamily="34" charset="77"/>
                          <a:ea typeface="+mn-ea"/>
                          <a:cs typeface="+mn-cs"/>
                        </a:rPr>
                      </a:br>
                      <a:r>
                        <a:rPr lang="en-US" sz="1800" kern="1200" dirty="0">
                          <a:solidFill>
                            <a:schemeClr val="dk1"/>
                          </a:solidFill>
                          <a:effectLst/>
                          <a:latin typeface="Raleway" panose="020B0503030101060003" pitchFamily="34" charset="77"/>
                          <a:ea typeface="+mn-ea"/>
                          <a:cs typeface="+mn-cs"/>
                        </a:rPr>
                        <a:t>• Challenge the Food Police </a:t>
                      </a:r>
                    </a:p>
                    <a:p>
                      <a:pPr>
                        <a:lnSpc>
                          <a:spcPct val="120000"/>
                        </a:lnSpc>
                      </a:pPr>
                      <a:r>
                        <a:rPr lang="en-US" sz="1800" kern="1200" dirty="0">
                          <a:solidFill>
                            <a:schemeClr val="dk1"/>
                          </a:solidFill>
                          <a:effectLst/>
                          <a:latin typeface="Raleway" panose="020B0503030101060003" pitchFamily="34" charset="77"/>
                          <a:ea typeface="+mn-ea"/>
                          <a:cs typeface="+mn-cs"/>
                        </a:rPr>
                        <a:t>• Respect Your Fullness </a:t>
                      </a:r>
                      <a:endParaRPr lang="en-US" sz="1800" dirty="0">
                        <a:effectLst/>
                        <a:latin typeface="Raleway" panose="020B0503030101060003" pitchFamily="34" charset="77"/>
                      </a:endParaRPr>
                    </a:p>
                    <a:p>
                      <a:pPr>
                        <a:lnSpc>
                          <a:spcPct val="120000"/>
                        </a:lnSpc>
                      </a:pPr>
                      <a:r>
                        <a:rPr lang="en-US" sz="1800" kern="1200" dirty="0">
                          <a:solidFill>
                            <a:schemeClr val="dk1"/>
                          </a:solidFill>
                          <a:effectLst/>
                          <a:latin typeface="Raleway" panose="020B0503030101060003" pitchFamily="34" charset="77"/>
                          <a:ea typeface="+mn-ea"/>
                          <a:cs typeface="+mn-cs"/>
                        </a:rPr>
                        <a:t>• Discover the Satisfaction Factor</a:t>
                      </a:r>
                      <a:br>
                        <a:rPr lang="en-US" sz="1800" kern="1200" dirty="0">
                          <a:solidFill>
                            <a:schemeClr val="dk1"/>
                          </a:solidFill>
                          <a:effectLst/>
                          <a:latin typeface="Raleway" panose="020B0503030101060003" pitchFamily="34" charset="77"/>
                          <a:ea typeface="+mn-ea"/>
                          <a:cs typeface="+mn-cs"/>
                        </a:rPr>
                      </a:br>
                      <a:r>
                        <a:rPr lang="en-US" sz="1800" kern="1200" dirty="0">
                          <a:solidFill>
                            <a:schemeClr val="dk1"/>
                          </a:solidFill>
                          <a:effectLst/>
                          <a:latin typeface="Raleway" panose="020B0503030101060003" pitchFamily="34" charset="77"/>
                          <a:ea typeface="+mn-ea"/>
                          <a:cs typeface="+mn-cs"/>
                        </a:rPr>
                        <a:t>• Honor Your Feelings Without Using Food</a:t>
                      </a:r>
                      <a:br>
                        <a:rPr lang="en-US" sz="1800" kern="1200" dirty="0">
                          <a:solidFill>
                            <a:schemeClr val="dk1"/>
                          </a:solidFill>
                          <a:effectLst/>
                          <a:latin typeface="Raleway" panose="020B0503030101060003" pitchFamily="34" charset="77"/>
                          <a:ea typeface="+mn-ea"/>
                          <a:cs typeface="+mn-cs"/>
                        </a:rPr>
                      </a:br>
                      <a:r>
                        <a:rPr lang="en-US" sz="1800" kern="1200" dirty="0">
                          <a:solidFill>
                            <a:schemeClr val="dk1"/>
                          </a:solidFill>
                          <a:effectLst/>
                          <a:latin typeface="Raleway" panose="020B0503030101060003" pitchFamily="34" charset="77"/>
                          <a:ea typeface="+mn-ea"/>
                          <a:cs typeface="+mn-cs"/>
                        </a:rPr>
                        <a:t>• Respect Your Body</a:t>
                      </a:r>
                      <a:br>
                        <a:rPr lang="en-US" sz="1800" kern="1200" dirty="0">
                          <a:solidFill>
                            <a:schemeClr val="dk1"/>
                          </a:solidFill>
                          <a:effectLst/>
                          <a:latin typeface="Raleway" panose="020B0503030101060003" pitchFamily="34" charset="77"/>
                          <a:ea typeface="+mn-ea"/>
                          <a:cs typeface="+mn-cs"/>
                        </a:rPr>
                      </a:br>
                      <a:r>
                        <a:rPr lang="en-US" sz="1800" kern="1200" dirty="0">
                          <a:solidFill>
                            <a:schemeClr val="dk1"/>
                          </a:solidFill>
                          <a:effectLst/>
                          <a:latin typeface="Raleway" panose="020B0503030101060003" pitchFamily="34" charset="77"/>
                          <a:ea typeface="+mn-ea"/>
                          <a:cs typeface="+mn-cs"/>
                        </a:rPr>
                        <a:t>• Movement - Feel the Difference </a:t>
                      </a:r>
                    </a:p>
                    <a:p>
                      <a:pPr>
                        <a:lnSpc>
                          <a:spcPct val="120000"/>
                        </a:lnSpc>
                      </a:pPr>
                      <a:r>
                        <a:rPr lang="en-US" sz="1800" kern="1200" dirty="0">
                          <a:solidFill>
                            <a:schemeClr val="dk1"/>
                          </a:solidFill>
                          <a:effectLst/>
                          <a:latin typeface="Raleway" panose="020B0503030101060003" pitchFamily="34" charset="77"/>
                          <a:ea typeface="+mn-ea"/>
                          <a:cs typeface="+mn-cs"/>
                        </a:rPr>
                        <a:t>• Honor Your Health </a:t>
                      </a:r>
                      <a:endParaRPr lang="en-US" sz="1800" dirty="0">
                        <a:effectLst/>
                        <a:latin typeface="Raleway" panose="020B0503030101060003" pitchFamily="34" charset="77"/>
                      </a:endParaRPr>
                    </a:p>
                    <a:p>
                      <a:endParaRPr lang="en-US" sz="1400" dirty="0">
                        <a:latin typeface="Raleway" panose="020B0503030101060003" pitchFamily="34" charset="77"/>
                      </a:endParaRPr>
                    </a:p>
                  </a:txBody>
                  <a:tcPr marT="45716" marB="45716"/>
                </a:tc>
                <a:tc>
                  <a:txBody>
                    <a:bodyPr/>
                    <a:lstStyle/>
                    <a:p>
                      <a:pPr marL="285750" indent="-285750">
                        <a:lnSpc>
                          <a:spcPct val="120000"/>
                        </a:lnSpc>
                        <a:buFont typeface="Arial" panose="020B0604020202020204" pitchFamily="34" charset="0"/>
                        <a:buChar char="•"/>
                      </a:pPr>
                      <a:r>
                        <a:rPr lang="en-US" sz="1600" kern="1200" dirty="0">
                          <a:solidFill>
                            <a:schemeClr val="dk1"/>
                          </a:solidFill>
                          <a:effectLst/>
                          <a:latin typeface="Raleway" panose="020B0503030101060003" pitchFamily="34" charset="77"/>
                          <a:ea typeface="+mn-ea"/>
                          <a:cs typeface="+mn-cs"/>
                        </a:rPr>
                        <a:t>Respects the diversity of body shapes and sizes </a:t>
                      </a:r>
                    </a:p>
                    <a:p>
                      <a:pPr marL="285750" indent="-285750">
                        <a:lnSpc>
                          <a:spcPct val="120000"/>
                        </a:lnSpc>
                        <a:buFont typeface="Arial" panose="020B0604020202020204" pitchFamily="34" charset="0"/>
                        <a:buChar char="•"/>
                      </a:pPr>
                      <a:r>
                        <a:rPr lang="en-US" sz="1600" kern="1200" dirty="0">
                          <a:solidFill>
                            <a:schemeClr val="dk1"/>
                          </a:solidFill>
                          <a:effectLst/>
                          <a:latin typeface="Raleway" panose="020B0503030101060003" pitchFamily="34" charset="77"/>
                          <a:ea typeface="+mn-ea"/>
                          <a:cs typeface="+mn-cs"/>
                        </a:rPr>
                        <a:t>Recognizes that health and wellbeing are multi-factorial (including physical, social, spiritual, occupational, emotional, and intellectual aspects) </a:t>
                      </a:r>
                    </a:p>
                    <a:p>
                      <a:pPr marL="285750" indent="-285750">
                        <a:lnSpc>
                          <a:spcPct val="120000"/>
                        </a:lnSpc>
                        <a:buFont typeface="Arial" panose="020B0604020202020204" pitchFamily="34" charset="0"/>
                        <a:buChar char="•"/>
                      </a:pPr>
                      <a:r>
                        <a:rPr lang="en-US" sz="1600" kern="1200" dirty="0">
                          <a:solidFill>
                            <a:schemeClr val="dk1"/>
                          </a:solidFill>
                          <a:effectLst/>
                          <a:latin typeface="Raleway" panose="020B0503030101060003" pitchFamily="34" charset="77"/>
                          <a:ea typeface="+mn-ea"/>
                          <a:cs typeface="+mn-cs"/>
                        </a:rPr>
                        <a:t>Promotes all aspects of health and well-being for people of all sizes </a:t>
                      </a:r>
                    </a:p>
                    <a:p>
                      <a:pPr marL="285750" indent="-285750">
                        <a:lnSpc>
                          <a:spcPct val="120000"/>
                        </a:lnSpc>
                        <a:buFont typeface="Arial" panose="020B0604020202020204" pitchFamily="34" charset="0"/>
                        <a:buChar char="•"/>
                      </a:pPr>
                      <a:r>
                        <a:rPr lang="en-US" sz="1600" kern="1200" dirty="0">
                          <a:solidFill>
                            <a:schemeClr val="dk1"/>
                          </a:solidFill>
                          <a:effectLst/>
                          <a:latin typeface="Raleway" panose="020B0503030101060003" pitchFamily="34" charset="77"/>
                          <a:ea typeface="+mn-ea"/>
                          <a:cs typeface="+mn-cs"/>
                        </a:rPr>
                        <a:t>Promotes eating in a manner which balances individual nutritional needs, hunger, satiety appetite and pleasure </a:t>
                      </a:r>
                    </a:p>
                    <a:p>
                      <a:pPr marL="285750" indent="-285750">
                        <a:lnSpc>
                          <a:spcPct val="120000"/>
                        </a:lnSpc>
                        <a:buFont typeface="Arial" panose="020B0604020202020204" pitchFamily="34" charset="0"/>
                        <a:buChar char="•"/>
                      </a:pPr>
                      <a:r>
                        <a:rPr lang="en-US" sz="1600" kern="1200" dirty="0">
                          <a:solidFill>
                            <a:schemeClr val="dk1"/>
                          </a:solidFill>
                          <a:effectLst/>
                          <a:latin typeface="Raleway" panose="020B0503030101060003" pitchFamily="34" charset="77"/>
                          <a:ea typeface="+mn-ea"/>
                          <a:cs typeface="+mn-cs"/>
                        </a:rPr>
                        <a:t>Promote individually appropriate, enjoyable, life enhancing physical activity vs exercise that is focused on the goal of weight loss </a:t>
                      </a:r>
                    </a:p>
                  </a:txBody>
                  <a:tcPr marT="45716" marB="45716"/>
                </a:tc>
                <a:extLst>
                  <a:ext uri="{0D108BD9-81ED-4DB2-BD59-A6C34878D82A}">
                    <a16:rowId xmlns:a16="http://schemas.microsoft.com/office/drawing/2014/main" val="1438603050"/>
                  </a:ext>
                </a:extLst>
              </a:tr>
            </a:tbl>
          </a:graphicData>
        </a:graphic>
      </p:graphicFrame>
      <p:sp>
        <p:nvSpPr>
          <p:cNvPr id="2" name="Slide Number Placeholder 1">
            <a:extLst>
              <a:ext uri="{FF2B5EF4-FFF2-40B4-BE49-F238E27FC236}">
                <a16:creationId xmlns:a16="http://schemas.microsoft.com/office/drawing/2014/main" id="{78C3D1D8-F38D-3544-8EF1-532444B453EE}"/>
              </a:ext>
            </a:extLst>
          </p:cNvPr>
          <p:cNvSpPr>
            <a:spLocks noGrp="1"/>
          </p:cNvSpPr>
          <p:nvPr>
            <p:ph type="sldNum" sz="quarter" idx="12"/>
          </p:nvPr>
        </p:nvSpPr>
        <p:spPr/>
        <p:txBody>
          <a:bodyPr/>
          <a:lstStyle/>
          <a:p>
            <a:pPr>
              <a:defRPr/>
            </a:pPr>
            <a:fld id="{4979691B-4C0C-9F44-94CF-5D8AD27E018E}" type="slidenum">
              <a:rPr lang="en-US" smtClean="0"/>
              <a:pPr>
                <a:defRPr/>
              </a:pPr>
              <a:t>6</a:t>
            </a:fld>
            <a:endParaRPr lang="en-US" dirty="0"/>
          </a:p>
        </p:txBody>
      </p:sp>
    </p:spTree>
    <p:extLst>
      <p:ext uri="{BB962C8B-B14F-4D97-AF65-F5344CB8AC3E}">
        <p14:creationId xmlns:p14="http://schemas.microsoft.com/office/powerpoint/2010/main" val="1812045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ABFB0CB-8108-4DAC-87ED-42D94D7CA617}"/>
              </a:ext>
            </a:extLst>
          </p:cNvPr>
          <p:cNvGraphicFramePr>
            <a:graphicFrameLocks noChangeAspect="1"/>
          </p:cNvGraphicFramePr>
          <p:nvPr>
            <p:custDataLst>
              <p:tags r:id="rId1"/>
            </p:custDataLst>
            <p:extLst>
              <p:ext uri="{D42A27DB-BD31-4B8C-83A1-F6EECF244321}">
                <p14:modId xmlns:p14="http://schemas.microsoft.com/office/powerpoint/2010/main" val="401837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93" name="Title 1">
            <a:extLst>
              <a:ext uri="{FF2B5EF4-FFF2-40B4-BE49-F238E27FC236}">
                <a16:creationId xmlns:a16="http://schemas.microsoft.com/office/drawing/2014/main" id="{84920A9F-952B-DA42-8AB2-E92B19E84BED}"/>
              </a:ext>
            </a:extLst>
          </p:cNvPr>
          <p:cNvSpPr>
            <a:spLocks noGrp="1" noChangeArrowheads="1"/>
          </p:cNvSpPr>
          <p:nvPr>
            <p:ph type="title"/>
          </p:nvPr>
        </p:nvSpPr>
        <p:spPr/>
        <p:txBody>
          <a:bodyPr vert="horz"/>
          <a:lstStyle/>
          <a:p>
            <a:r>
              <a:rPr lang="en-US" altLang="en-US" sz="5500" spc="300" dirty="0">
                <a:solidFill>
                  <a:srgbClr val="275B42"/>
                </a:solidFill>
                <a:latin typeface="Raleway" panose="020B0503030101060003" pitchFamily="34" charset="77"/>
              </a:rPr>
              <a:t>IE and HAES Research </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838200" y="1690688"/>
            <a:ext cx="10515600" cy="4351337"/>
          </a:xfrm>
        </p:spPr>
        <p:txBody>
          <a:bodyPr rtlCol="0">
            <a:noAutofit/>
          </a:bodyPr>
          <a:lstStyle/>
          <a:p>
            <a:pPr marL="0" indent="0" fontAlgn="auto">
              <a:lnSpc>
                <a:spcPct val="170000"/>
              </a:lnSpc>
              <a:spcAft>
                <a:spcPts val="0"/>
              </a:spcAft>
              <a:buNone/>
              <a:defRPr/>
            </a:pPr>
            <a:r>
              <a:rPr lang="en-US" sz="1800" b="1" dirty="0">
                <a:latin typeface="Raleway" panose="020B0503030101060003" pitchFamily="34" charset="77"/>
              </a:rPr>
              <a:t>Intuitive Eating is associated with:</a:t>
            </a:r>
          </a:p>
          <a:p>
            <a:pPr fontAlgn="auto">
              <a:lnSpc>
                <a:spcPct val="170000"/>
              </a:lnSpc>
              <a:spcAft>
                <a:spcPts val="0"/>
              </a:spcAft>
              <a:defRPr/>
            </a:pPr>
            <a:r>
              <a:rPr lang="en-US" sz="1800" dirty="0">
                <a:latin typeface="Raleway" panose="020B0503030101060003" pitchFamily="34" charset="77"/>
              </a:rPr>
              <a:t>lowered risk of disordered eating/eating disorder</a:t>
            </a:r>
          </a:p>
          <a:p>
            <a:pPr fontAlgn="auto">
              <a:lnSpc>
                <a:spcPct val="170000"/>
              </a:lnSpc>
              <a:spcAft>
                <a:spcPts val="0"/>
              </a:spcAft>
              <a:defRPr/>
            </a:pPr>
            <a:r>
              <a:rPr lang="en-US" sz="1800" dirty="0">
                <a:latin typeface="Raleway" panose="020B0503030101060003" pitchFamily="34" charset="77"/>
              </a:rPr>
              <a:t>improved body image </a:t>
            </a:r>
          </a:p>
          <a:p>
            <a:pPr fontAlgn="auto">
              <a:lnSpc>
                <a:spcPct val="170000"/>
              </a:lnSpc>
              <a:spcAft>
                <a:spcPts val="0"/>
              </a:spcAft>
              <a:defRPr/>
            </a:pPr>
            <a:r>
              <a:rPr lang="en-US" sz="1800" dirty="0">
                <a:latin typeface="Raleway" panose="020B0503030101060003" pitchFamily="34" charset="77"/>
              </a:rPr>
              <a:t>self trust and better self esteem</a:t>
            </a:r>
          </a:p>
          <a:p>
            <a:pPr fontAlgn="auto">
              <a:lnSpc>
                <a:spcPct val="170000"/>
              </a:lnSpc>
              <a:spcAft>
                <a:spcPts val="0"/>
              </a:spcAft>
              <a:defRPr/>
            </a:pPr>
            <a:r>
              <a:rPr lang="en-US" sz="1800" dirty="0">
                <a:latin typeface="Raleway" panose="020B0503030101060003" pitchFamily="34" charset="77"/>
              </a:rPr>
              <a:t>improved emotional wellbeing</a:t>
            </a:r>
          </a:p>
          <a:p>
            <a:pPr fontAlgn="auto">
              <a:lnSpc>
                <a:spcPct val="170000"/>
              </a:lnSpc>
              <a:spcAft>
                <a:spcPts val="0"/>
              </a:spcAft>
              <a:defRPr/>
            </a:pPr>
            <a:r>
              <a:rPr lang="en-US" sz="1800" dirty="0">
                <a:latin typeface="Raleway" panose="020B0503030101060003" pitchFamily="34" charset="77"/>
              </a:rPr>
              <a:t>improved self efficacy</a:t>
            </a:r>
          </a:p>
          <a:p>
            <a:pPr fontAlgn="auto">
              <a:lnSpc>
                <a:spcPct val="170000"/>
              </a:lnSpc>
              <a:spcAft>
                <a:spcPts val="0"/>
              </a:spcAft>
              <a:defRPr/>
            </a:pPr>
            <a:r>
              <a:rPr lang="en-US" sz="1800" dirty="0">
                <a:latin typeface="Raleway" panose="020B0503030101060003" pitchFamily="34" charset="77"/>
              </a:rPr>
              <a:t>decreased weight cycling </a:t>
            </a:r>
          </a:p>
          <a:p>
            <a:pPr fontAlgn="auto">
              <a:lnSpc>
                <a:spcPct val="170000"/>
              </a:lnSpc>
              <a:spcAft>
                <a:spcPts val="0"/>
              </a:spcAft>
              <a:defRPr/>
            </a:pPr>
            <a:r>
              <a:rPr lang="en-US" sz="1800" dirty="0">
                <a:latin typeface="Raleway" panose="020B0503030101060003" pitchFamily="34" charset="77"/>
              </a:rPr>
              <a:t>lower BMI***</a:t>
            </a:r>
          </a:p>
          <a:p>
            <a:pPr fontAlgn="auto">
              <a:lnSpc>
                <a:spcPct val="170000"/>
              </a:lnSpc>
              <a:spcAft>
                <a:spcPts val="0"/>
              </a:spcAft>
              <a:defRPr/>
            </a:pPr>
            <a:endParaRPr lang="en-US" sz="1800" dirty="0">
              <a:latin typeface="Raleway" panose="020B0503030101060003" pitchFamily="34" charset="77"/>
            </a:endParaRPr>
          </a:p>
          <a:p>
            <a:pPr marL="0" indent="0" fontAlgn="auto">
              <a:spcAft>
                <a:spcPts val="0"/>
              </a:spcAft>
              <a:buFont typeface="Arial" panose="020B0604020202020204" pitchFamily="34" charset="0"/>
              <a:buNone/>
              <a:defRPr/>
            </a:pPr>
            <a:br>
              <a:rPr lang="en-US" dirty="0"/>
            </a:br>
            <a:endParaRPr lang="en-US" dirty="0"/>
          </a:p>
          <a:p>
            <a:pPr lvl="1" fontAlgn="auto">
              <a:lnSpc>
                <a:spcPct val="170000"/>
              </a:lnSpc>
              <a:spcAft>
                <a:spcPts val="0"/>
              </a:spcAft>
              <a:defRPr/>
            </a:pPr>
            <a:endParaRPr lang="en-US" sz="1400" dirty="0">
              <a:latin typeface="Raleway" panose="020B0503030101060003" pitchFamily="34" charset="77"/>
            </a:endParaRPr>
          </a:p>
        </p:txBody>
      </p:sp>
      <p:pic>
        <p:nvPicPr>
          <p:cNvPr id="8195" name="Picture 3">
            <a:extLst>
              <a:ext uri="{FF2B5EF4-FFF2-40B4-BE49-F238E27FC236}">
                <a16:creationId xmlns:a16="http://schemas.microsoft.com/office/drawing/2014/main" id="{39FBD309-28F5-B64D-B79E-55AAF3721F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37738" y="365125"/>
            <a:ext cx="13493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9A99FFBD-6DFC-4443-84A3-EE64C081C50F}"/>
              </a:ext>
            </a:extLst>
          </p:cNvPr>
          <p:cNvSpPr>
            <a:spLocks noGrp="1"/>
          </p:cNvSpPr>
          <p:nvPr>
            <p:ph type="sldNum" sz="quarter" idx="12"/>
          </p:nvPr>
        </p:nvSpPr>
        <p:spPr/>
        <p:txBody>
          <a:bodyPr/>
          <a:lstStyle/>
          <a:p>
            <a:pPr>
              <a:defRPr/>
            </a:pPr>
            <a:fld id="{4979691B-4C0C-9F44-94CF-5D8AD27E018E}"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B966CA5-F741-4AB4-B89E-80E59068A691}"/>
              </a:ext>
            </a:extLst>
          </p:cNvPr>
          <p:cNvGraphicFramePr>
            <a:graphicFrameLocks noChangeAspect="1"/>
          </p:cNvGraphicFramePr>
          <p:nvPr>
            <p:custDataLst>
              <p:tags r:id="rId1"/>
            </p:custDataLst>
            <p:extLst>
              <p:ext uri="{D42A27DB-BD31-4B8C-83A1-F6EECF244321}">
                <p14:modId xmlns:p14="http://schemas.microsoft.com/office/powerpoint/2010/main" val="22605097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93" name="Title 1">
            <a:extLst>
              <a:ext uri="{FF2B5EF4-FFF2-40B4-BE49-F238E27FC236}">
                <a16:creationId xmlns:a16="http://schemas.microsoft.com/office/drawing/2014/main" id="{84920A9F-952B-DA42-8AB2-E92B19E84BED}"/>
              </a:ext>
            </a:extLst>
          </p:cNvPr>
          <p:cNvSpPr>
            <a:spLocks noGrp="1" noChangeArrowheads="1"/>
          </p:cNvSpPr>
          <p:nvPr>
            <p:ph type="title"/>
          </p:nvPr>
        </p:nvSpPr>
        <p:spPr/>
        <p:txBody>
          <a:bodyPr vert="horz"/>
          <a:lstStyle/>
          <a:p>
            <a:r>
              <a:rPr lang="en-US" altLang="en-US" sz="4800" spc="300" dirty="0">
                <a:solidFill>
                  <a:srgbClr val="275B42"/>
                </a:solidFill>
                <a:latin typeface="Raleway" panose="020B0503030101060003"/>
              </a:rPr>
              <a:t>IE and HAES Research </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838200" y="1690688"/>
            <a:ext cx="10515600" cy="4351337"/>
          </a:xfrm>
        </p:spPr>
        <p:txBody>
          <a:bodyPr rtlCol="0">
            <a:noAutofit/>
          </a:bodyPr>
          <a:lstStyle/>
          <a:p>
            <a:pPr marL="0" indent="0" fontAlgn="auto">
              <a:lnSpc>
                <a:spcPct val="170000"/>
              </a:lnSpc>
              <a:spcAft>
                <a:spcPts val="0"/>
              </a:spcAft>
              <a:buNone/>
              <a:defRPr/>
            </a:pPr>
            <a:r>
              <a:rPr lang="en-US" sz="1800" b="1" dirty="0">
                <a:latin typeface="Raleway" panose="020B0503030101060003" pitchFamily="34" charset="77"/>
              </a:rPr>
              <a:t>Health At Every Size research shows:</a:t>
            </a:r>
          </a:p>
          <a:p>
            <a:pPr fontAlgn="auto">
              <a:lnSpc>
                <a:spcPct val="170000"/>
              </a:lnSpc>
              <a:spcAft>
                <a:spcPts val="0"/>
              </a:spcAft>
              <a:defRPr/>
            </a:pPr>
            <a:r>
              <a:rPr lang="en-US" sz="1800" dirty="0">
                <a:latin typeface="Raleway" panose="020B0503030101060003" pitchFamily="34" charset="77"/>
              </a:rPr>
              <a:t>decreased weight cycling and weight gain </a:t>
            </a:r>
          </a:p>
          <a:p>
            <a:pPr fontAlgn="auto">
              <a:lnSpc>
                <a:spcPct val="170000"/>
              </a:lnSpc>
              <a:spcAft>
                <a:spcPts val="0"/>
              </a:spcAft>
              <a:defRPr/>
            </a:pPr>
            <a:r>
              <a:rPr lang="en-US" sz="1800" dirty="0">
                <a:latin typeface="Raleway" panose="020B0503030101060003" pitchFamily="34" charset="77"/>
              </a:rPr>
              <a:t>statistically and clinically relevant improvements in…</a:t>
            </a:r>
          </a:p>
          <a:p>
            <a:pPr lvl="1" fontAlgn="auto">
              <a:lnSpc>
                <a:spcPct val="170000"/>
              </a:lnSpc>
              <a:spcAft>
                <a:spcPts val="0"/>
              </a:spcAft>
              <a:defRPr/>
            </a:pPr>
            <a:r>
              <a:rPr lang="en-US" sz="1400" b="1" dirty="0">
                <a:latin typeface="Raleway" panose="020B0503030101060003" pitchFamily="34" charset="77"/>
              </a:rPr>
              <a:t>physiological measures (</a:t>
            </a:r>
            <a:r>
              <a:rPr lang="en-US" sz="1400" b="1" dirty="0" err="1">
                <a:latin typeface="Raleway" panose="020B0503030101060003" pitchFamily="34" charset="77"/>
              </a:rPr>
              <a:t>bp</a:t>
            </a:r>
            <a:r>
              <a:rPr lang="en-US" sz="1400" b="1" dirty="0">
                <a:latin typeface="Raleway" panose="020B0503030101060003" pitchFamily="34" charset="77"/>
              </a:rPr>
              <a:t>, lipids </a:t>
            </a:r>
            <a:r>
              <a:rPr lang="en-US" sz="1400" b="1" dirty="0" err="1">
                <a:latin typeface="Raleway" panose="020B0503030101060003" pitchFamily="34" charset="77"/>
              </a:rPr>
              <a:t>etc</a:t>
            </a:r>
            <a:r>
              <a:rPr lang="en-US" sz="1400" b="1" dirty="0">
                <a:latin typeface="Raleway" panose="020B0503030101060003" pitchFamily="34" charset="77"/>
              </a:rPr>
              <a:t>)</a:t>
            </a:r>
          </a:p>
          <a:p>
            <a:pPr lvl="1" fontAlgn="auto">
              <a:lnSpc>
                <a:spcPct val="170000"/>
              </a:lnSpc>
              <a:spcAft>
                <a:spcPts val="0"/>
              </a:spcAft>
              <a:defRPr/>
            </a:pPr>
            <a:r>
              <a:rPr lang="en-US" sz="1400" dirty="0">
                <a:latin typeface="Raleway" panose="020B0503030101060003" pitchFamily="34" charset="77"/>
              </a:rPr>
              <a:t>health behaviors (physical activity, eating disorder pathology, etc)</a:t>
            </a:r>
          </a:p>
          <a:p>
            <a:pPr lvl="1" fontAlgn="auto">
              <a:lnSpc>
                <a:spcPct val="170000"/>
              </a:lnSpc>
              <a:spcAft>
                <a:spcPts val="0"/>
              </a:spcAft>
              <a:defRPr/>
            </a:pPr>
            <a:r>
              <a:rPr lang="en-US" sz="1400" dirty="0">
                <a:latin typeface="Raleway" panose="020B0503030101060003" pitchFamily="34" charset="77"/>
              </a:rPr>
              <a:t>psychological outcomes (mood, self esteem, body image, self efficacy) </a:t>
            </a:r>
          </a:p>
          <a:p>
            <a:pPr fontAlgn="auto">
              <a:lnSpc>
                <a:spcPct val="170000"/>
              </a:lnSpc>
              <a:spcAft>
                <a:spcPts val="0"/>
              </a:spcAft>
              <a:defRPr/>
            </a:pPr>
            <a:r>
              <a:rPr lang="en-US" sz="1800" dirty="0">
                <a:latin typeface="Raleway" panose="020B0503030101060003" pitchFamily="34" charset="77"/>
              </a:rPr>
              <a:t>improved access to health care </a:t>
            </a:r>
          </a:p>
          <a:p>
            <a:pPr fontAlgn="auto">
              <a:lnSpc>
                <a:spcPct val="170000"/>
              </a:lnSpc>
              <a:spcAft>
                <a:spcPts val="0"/>
              </a:spcAft>
              <a:defRPr/>
            </a:pPr>
            <a:r>
              <a:rPr lang="en-US" sz="1800" dirty="0">
                <a:latin typeface="Raleway" panose="020B0503030101060003" pitchFamily="34" charset="77"/>
              </a:rPr>
              <a:t>higher retention</a:t>
            </a:r>
          </a:p>
          <a:p>
            <a:pPr fontAlgn="auto">
              <a:lnSpc>
                <a:spcPct val="170000"/>
              </a:lnSpc>
              <a:spcAft>
                <a:spcPts val="0"/>
              </a:spcAft>
              <a:defRPr/>
            </a:pPr>
            <a:r>
              <a:rPr lang="en-US" sz="1800" dirty="0">
                <a:latin typeface="Raleway" panose="020B0503030101060003" pitchFamily="34" charset="77"/>
              </a:rPr>
              <a:t>improved quality of life (reduced stigma and discrimination due to body size)</a:t>
            </a:r>
          </a:p>
          <a:p>
            <a:pPr marL="0" indent="0" fontAlgn="auto">
              <a:spcAft>
                <a:spcPts val="0"/>
              </a:spcAft>
              <a:buFont typeface="Arial" panose="020B0604020202020204" pitchFamily="34" charset="0"/>
              <a:buNone/>
              <a:defRPr/>
            </a:pPr>
            <a:br>
              <a:rPr lang="en-US" dirty="0"/>
            </a:br>
            <a:endParaRPr lang="en-US" dirty="0"/>
          </a:p>
          <a:p>
            <a:pPr lvl="1" fontAlgn="auto">
              <a:lnSpc>
                <a:spcPct val="170000"/>
              </a:lnSpc>
              <a:spcAft>
                <a:spcPts val="0"/>
              </a:spcAft>
              <a:defRPr/>
            </a:pPr>
            <a:endParaRPr lang="en-US" sz="1400" dirty="0">
              <a:latin typeface="Raleway" panose="020B0503030101060003" pitchFamily="34" charset="77"/>
            </a:endParaRPr>
          </a:p>
        </p:txBody>
      </p:sp>
      <p:pic>
        <p:nvPicPr>
          <p:cNvPr id="8195" name="Picture 3">
            <a:extLst>
              <a:ext uri="{FF2B5EF4-FFF2-40B4-BE49-F238E27FC236}">
                <a16:creationId xmlns:a16="http://schemas.microsoft.com/office/drawing/2014/main" id="{39FBD309-28F5-B64D-B79E-55AAF3721F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37738" y="365125"/>
            <a:ext cx="13493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9A99FFBD-6DFC-4443-84A3-EE64C081C50F}"/>
              </a:ext>
            </a:extLst>
          </p:cNvPr>
          <p:cNvSpPr>
            <a:spLocks noGrp="1"/>
          </p:cNvSpPr>
          <p:nvPr>
            <p:ph type="sldNum" sz="quarter" idx="12"/>
          </p:nvPr>
        </p:nvSpPr>
        <p:spPr/>
        <p:txBody>
          <a:bodyPr/>
          <a:lstStyle/>
          <a:p>
            <a:pPr>
              <a:defRPr/>
            </a:pPr>
            <a:fld id="{4979691B-4C0C-9F44-94CF-5D8AD27E018E}" type="slidenum">
              <a:rPr lang="en-US" smtClean="0"/>
              <a:pPr>
                <a:defRPr/>
              </a:pPr>
              <a:t>8</a:t>
            </a:fld>
            <a:endParaRPr lang="en-US" dirty="0"/>
          </a:p>
        </p:txBody>
      </p:sp>
    </p:spTree>
    <p:extLst>
      <p:ext uri="{BB962C8B-B14F-4D97-AF65-F5344CB8AC3E}">
        <p14:creationId xmlns:p14="http://schemas.microsoft.com/office/powerpoint/2010/main" val="102453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A738B811-4A40-4963-B37F-A4C81666680B}"/>
              </a:ext>
            </a:extLst>
          </p:cNvPr>
          <p:cNvGraphicFramePr>
            <a:graphicFrameLocks noChangeAspect="1"/>
          </p:cNvGraphicFramePr>
          <p:nvPr>
            <p:custDataLst>
              <p:tags r:id="rId1"/>
            </p:custDataLst>
            <p:extLst>
              <p:ext uri="{D42A27DB-BD31-4B8C-83A1-F6EECF244321}">
                <p14:modId xmlns:p14="http://schemas.microsoft.com/office/powerpoint/2010/main" val="24318245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8" imgH="278" progId="TCLayout.ActiveDocument.1">
                  <p:embed/>
                </p:oleObj>
              </mc:Choice>
              <mc:Fallback>
                <p:oleObj name="think-cell Slide" r:id="rId4" imgW="278" imgH="278"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265" name="Title 1">
            <a:extLst>
              <a:ext uri="{FF2B5EF4-FFF2-40B4-BE49-F238E27FC236}">
                <a16:creationId xmlns:a16="http://schemas.microsoft.com/office/drawing/2014/main" id="{52E619E9-90A2-5949-A546-12D0F991D74E}"/>
              </a:ext>
            </a:extLst>
          </p:cNvPr>
          <p:cNvSpPr>
            <a:spLocks noGrp="1" noChangeArrowheads="1"/>
          </p:cNvSpPr>
          <p:nvPr>
            <p:ph type="title"/>
          </p:nvPr>
        </p:nvSpPr>
        <p:spPr>
          <a:xfrm>
            <a:off x="838200" y="388938"/>
            <a:ext cx="10515600" cy="1106488"/>
          </a:xfrm>
        </p:spPr>
        <p:txBody>
          <a:bodyPr vert="horz"/>
          <a:lstStyle/>
          <a:p>
            <a:r>
              <a:rPr lang="en-US" altLang="en-US" sz="3600" spc="300" dirty="0">
                <a:solidFill>
                  <a:srgbClr val="275B42"/>
                </a:solidFill>
                <a:latin typeface="Raleway" panose="020B0503030101060003"/>
              </a:rPr>
              <a:t>Step 2 - Weight Loss &amp; Diet Research </a:t>
            </a:r>
          </a:p>
        </p:txBody>
      </p:sp>
      <p:sp>
        <p:nvSpPr>
          <p:cNvPr id="3" name="Content Placeholder 2">
            <a:extLst>
              <a:ext uri="{FF2B5EF4-FFF2-40B4-BE49-F238E27FC236}">
                <a16:creationId xmlns:a16="http://schemas.microsoft.com/office/drawing/2014/main" id="{6BAE33C4-107E-E544-BE12-59E518F7DA8C}"/>
              </a:ext>
            </a:extLst>
          </p:cNvPr>
          <p:cNvSpPr>
            <a:spLocks noGrp="1"/>
          </p:cNvSpPr>
          <p:nvPr>
            <p:ph idx="1"/>
          </p:nvPr>
        </p:nvSpPr>
        <p:spPr>
          <a:xfrm>
            <a:off x="838200" y="1839844"/>
            <a:ext cx="10515600" cy="4318069"/>
          </a:xfrm>
        </p:spPr>
        <p:txBody>
          <a:bodyPr rtlCol="0">
            <a:noAutofit/>
          </a:bodyPr>
          <a:lstStyle/>
          <a:p>
            <a:pPr fontAlgn="auto">
              <a:lnSpc>
                <a:spcPct val="170000"/>
              </a:lnSpc>
              <a:spcAft>
                <a:spcPts val="0"/>
              </a:spcAft>
              <a:defRPr/>
            </a:pPr>
            <a:r>
              <a:rPr lang="en-US" sz="1600" dirty="0">
                <a:latin typeface="Raleway" panose="020B0503030101060003" pitchFamily="34" charset="77"/>
                <a:ea typeface="STIXGeneral" pitchFamily="2" charset="2"/>
                <a:cs typeface="STIXGeneral" pitchFamily="2" charset="2"/>
              </a:rPr>
              <a:t>Short term, people do lose weight BUT long term, </a:t>
            </a:r>
            <a:r>
              <a:rPr lang="en-US" sz="1600" b="1" dirty="0">
                <a:latin typeface="Raleway" panose="020B0503030101060003" pitchFamily="34" charset="77"/>
                <a:ea typeface="STIXGeneral" pitchFamily="2" charset="2"/>
                <a:cs typeface="STIXGeneral" pitchFamily="2" charset="2"/>
              </a:rPr>
              <a:t>up to 95% of dieters regain the weight they lost or even more within 3 years. </a:t>
            </a:r>
            <a:r>
              <a:rPr lang="en-US" sz="1600" dirty="0">
                <a:latin typeface="Raleway" panose="020B0503030101060003" pitchFamily="34" charset="77"/>
                <a:ea typeface="STIXGeneral" pitchFamily="2" charset="2"/>
                <a:cs typeface="STIXGeneral" pitchFamily="2" charset="2"/>
              </a:rPr>
              <a:t>Very few studies look beyond 2 years. </a:t>
            </a:r>
          </a:p>
          <a:p>
            <a:pPr lvl="1" fontAlgn="auto">
              <a:lnSpc>
                <a:spcPct val="170000"/>
              </a:lnSpc>
              <a:spcAft>
                <a:spcPts val="0"/>
              </a:spcAft>
              <a:defRPr/>
            </a:pPr>
            <a:r>
              <a:rPr lang="en-US" sz="1600" dirty="0">
                <a:latin typeface="Raleway" panose="020B0503030101060003" pitchFamily="34" charset="77"/>
                <a:ea typeface="STIXGeneral" pitchFamily="2" charset="2"/>
                <a:cs typeface="STIXGeneral" pitchFamily="2" charset="2"/>
              </a:rPr>
              <a:t>Dieting puts a person at risk for weight regain and a a higher set point due to weight cycling </a:t>
            </a:r>
          </a:p>
          <a:p>
            <a:pPr fontAlgn="auto">
              <a:lnSpc>
                <a:spcPct val="170000"/>
              </a:lnSpc>
              <a:spcAft>
                <a:spcPts val="0"/>
              </a:spcAft>
              <a:defRPr/>
            </a:pPr>
            <a:r>
              <a:rPr lang="en-US" sz="1600" b="1" dirty="0">
                <a:latin typeface="Raleway" panose="020B0503030101060003" pitchFamily="34" charset="77"/>
              </a:rPr>
              <a:t> Dieting causes physical, emotional, and spiritual distress</a:t>
            </a:r>
            <a:endParaRPr lang="en-US" sz="1600" dirty="0">
              <a:latin typeface="Raleway" panose="020B0503030101060003" pitchFamily="34" charset="77"/>
            </a:endParaRPr>
          </a:p>
          <a:p>
            <a:pPr lvl="1" fontAlgn="auto">
              <a:lnSpc>
                <a:spcPct val="170000"/>
              </a:lnSpc>
              <a:spcAft>
                <a:spcPts val="0"/>
              </a:spcAft>
              <a:defRPr/>
            </a:pPr>
            <a:r>
              <a:rPr lang="en-US" sz="1600" dirty="0">
                <a:latin typeface="Raleway" panose="020B0503030101060003" pitchFamily="34" charset="77"/>
              </a:rPr>
              <a:t>Person dieting ultimately “fails” </a:t>
            </a:r>
            <a:r>
              <a:rPr lang="en-US" sz="1600" dirty="0">
                <a:latin typeface="Raleway" panose="020B0503030101060003" pitchFamily="34" charset="77"/>
                <a:sym typeface="Wingdings" pitchFamily="2" charset="2"/>
              </a:rPr>
              <a:t> </a:t>
            </a:r>
            <a:r>
              <a:rPr lang="en-US" sz="1600" dirty="0">
                <a:latin typeface="Raleway" panose="020B0503030101060003" pitchFamily="34" charset="77"/>
              </a:rPr>
              <a:t>belief that health is contingent on narrowly defined body size</a:t>
            </a:r>
          </a:p>
          <a:p>
            <a:pPr lvl="1" fontAlgn="auto">
              <a:lnSpc>
                <a:spcPct val="170000"/>
              </a:lnSpc>
              <a:spcAft>
                <a:spcPts val="0"/>
              </a:spcAft>
              <a:defRPr/>
            </a:pPr>
            <a:r>
              <a:rPr lang="en-US" sz="1600" dirty="0">
                <a:latin typeface="Raleway" panose="020B0503030101060003" pitchFamily="34" charset="77"/>
              </a:rPr>
              <a:t>Discrimination and prejudice </a:t>
            </a:r>
            <a:r>
              <a:rPr lang="en-US" sz="1600" dirty="0">
                <a:latin typeface="Raleway" panose="020B0503030101060003" pitchFamily="34" charset="77"/>
                <a:sym typeface="Wingdings" pitchFamily="2" charset="2"/>
              </a:rPr>
              <a:t> </a:t>
            </a:r>
            <a:r>
              <a:rPr lang="en-US" sz="1600" dirty="0">
                <a:latin typeface="Raleway" panose="020B0503030101060003" pitchFamily="34" charset="77"/>
              </a:rPr>
              <a:t>perpetuate behaviors that lead to disordered eating + exercise habits</a:t>
            </a:r>
          </a:p>
          <a:p>
            <a:pPr fontAlgn="auto">
              <a:lnSpc>
                <a:spcPct val="170000"/>
              </a:lnSpc>
              <a:spcAft>
                <a:spcPts val="0"/>
              </a:spcAft>
              <a:defRPr/>
            </a:pPr>
            <a:r>
              <a:rPr lang="en-US" sz="1600" b="1" dirty="0">
                <a:latin typeface="Raleway" panose="020B0503030101060003" pitchFamily="34" charset="77"/>
              </a:rPr>
              <a:t>Discrimination and prejudice </a:t>
            </a:r>
            <a:r>
              <a:rPr lang="en-US" sz="1600" dirty="0">
                <a:latin typeface="Raleway" panose="020B0503030101060003" pitchFamily="34" charset="77"/>
              </a:rPr>
              <a:t>prevents people from seeking necessary healthcare</a:t>
            </a:r>
          </a:p>
          <a:p>
            <a:pPr marL="0" indent="0" fontAlgn="auto">
              <a:lnSpc>
                <a:spcPct val="100000"/>
              </a:lnSpc>
              <a:spcAft>
                <a:spcPts val="0"/>
              </a:spcAft>
              <a:buNone/>
              <a:defRPr/>
            </a:pPr>
            <a:endParaRPr lang="en-US" sz="1200" dirty="0">
              <a:latin typeface="Raleway" panose="020B0503030101060003" pitchFamily="34" charset="77"/>
            </a:endParaRPr>
          </a:p>
          <a:p>
            <a:pPr marL="0" indent="0" fontAlgn="auto">
              <a:lnSpc>
                <a:spcPct val="100000"/>
              </a:lnSpc>
              <a:spcAft>
                <a:spcPts val="0"/>
              </a:spcAft>
              <a:buNone/>
              <a:defRPr/>
            </a:pPr>
            <a:endParaRPr lang="en-US" sz="1200" dirty="0">
              <a:latin typeface="Raleway" panose="020B0503030101060003" pitchFamily="34" charset="77"/>
            </a:endParaRPr>
          </a:p>
          <a:p>
            <a:pPr marL="0" indent="0" fontAlgn="auto">
              <a:lnSpc>
                <a:spcPct val="100000"/>
              </a:lnSpc>
              <a:spcAft>
                <a:spcPts val="0"/>
              </a:spcAft>
              <a:buNone/>
              <a:defRPr/>
            </a:pPr>
            <a:r>
              <a:rPr lang="en-US" sz="1200" dirty="0" err="1">
                <a:latin typeface="Raleway" panose="020B0503030101060003" pitchFamily="34" charset="77"/>
              </a:rPr>
              <a:t>Fruh</a:t>
            </a:r>
            <a:r>
              <a:rPr lang="en-US" sz="1200" dirty="0">
                <a:latin typeface="Raleway" panose="020B0503030101060003" pitchFamily="34" charset="77"/>
              </a:rPr>
              <a:t>, S. M., Nadglowski, J., Hall, H. R., Davis, S. L., Crook, E. D., &amp; Zlomke, K. (2016). Obesity Stigma and Bias. </a:t>
            </a:r>
            <a:r>
              <a:rPr lang="en-US" sz="1200" i="1" dirty="0">
                <a:latin typeface="Raleway" panose="020B0503030101060003" pitchFamily="34" charset="77"/>
              </a:rPr>
              <a:t>The Journal for Nurse Practitioners : JNP</a:t>
            </a:r>
            <a:r>
              <a:rPr lang="en-US" sz="1200" dirty="0">
                <a:latin typeface="Raleway" panose="020B0503030101060003" pitchFamily="34" charset="77"/>
              </a:rPr>
              <a:t>, </a:t>
            </a:r>
            <a:r>
              <a:rPr lang="en-US" sz="1200" i="1" dirty="0">
                <a:latin typeface="Raleway" panose="020B0503030101060003" pitchFamily="34" charset="77"/>
              </a:rPr>
              <a:t>12</a:t>
            </a:r>
            <a:r>
              <a:rPr lang="en-US" sz="1200" dirty="0">
                <a:latin typeface="Raleway" panose="020B0503030101060003" pitchFamily="34" charset="77"/>
              </a:rPr>
              <a:t>(7), 425–432. http://doi.org/10.1016/j.nurpra.2016.05.013</a:t>
            </a:r>
          </a:p>
          <a:p>
            <a:pPr fontAlgn="auto">
              <a:lnSpc>
                <a:spcPct val="170000"/>
              </a:lnSpc>
              <a:spcAft>
                <a:spcPts val="0"/>
              </a:spcAft>
              <a:defRPr/>
            </a:pPr>
            <a:endParaRPr lang="en-US" sz="2000" dirty="0">
              <a:latin typeface="Raleway" panose="020B0503030101060003" pitchFamily="34" charset="77"/>
            </a:endParaRPr>
          </a:p>
          <a:p>
            <a:pPr marL="0" indent="0" fontAlgn="auto">
              <a:lnSpc>
                <a:spcPct val="170000"/>
              </a:lnSpc>
              <a:spcAft>
                <a:spcPts val="0"/>
              </a:spcAft>
              <a:buFont typeface="Arial" panose="020B0604020202020204" pitchFamily="34" charset="0"/>
              <a:buNone/>
              <a:defRPr/>
            </a:pPr>
            <a:endParaRPr lang="en-US" sz="1100" dirty="0">
              <a:latin typeface="Raleway" panose="020B0503030101060003" pitchFamily="34" charset="77"/>
            </a:endParaRPr>
          </a:p>
        </p:txBody>
      </p:sp>
      <p:pic>
        <p:nvPicPr>
          <p:cNvPr id="11267" name="Picture 3">
            <a:extLst>
              <a:ext uri="{FF2B5EF4-FFF2-40B4-BE49-F238E27FC236}">
                <a16:creationId xmlns:a16="http://schemas.microsoft.com/office/drawing/2014/main" id="{0B0B0959-ED7F-2E48-A836-784E024872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04438" y="219075"/>
            <a:ext cx="13493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Box 4">
            <a:extLst>
              <a:ext uri="{FF2B5EF4-FFF2-40B4-BE49-F238E27FC236}">
                <a16:creationId xmlns:a16="http://schemas.microsoft.com/office/drawing/2014/main" id="{40A2D5CA-5F3C-9546-9305-5CD37A396C62}"/>
              </a:ext>
            </a:extLst>
          </p:cNvPr>
          <p:cNvSpPr txBox="1">
            <a:spLocks noChangeArrowheads="1"/>
          </p:cNvSpPr>
          <p:nvPr/>
        </p:nvSpPr>
        <p:spPr bwMode="auto">
          <a:xfrm>
            <a:off x="-3563938" y="-56499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p>
        </p:txBody>
      </p:sp>
      <p:sp>
        <p:nvSpPr>
          <p:cNvPr id="2" name="Slide Number Placeholder 1">
            <a:extLst>
              <a:ext uri="{FF2B5EF4-FFF2-40B4-BE49-F238E27FC236}">
                <a16:creationId xmlns:a16="http://schemas.microsoft.com/office/drawing/2014/main" id="{8FE8A2CF-12ED-6047-93F9-026C1E05D725}"/>
              </a:ext>
            </a:extLst>
          </p:cNvPr>
          <p:cNvSpPr>
            <a:spLocks noGrp="1"/>
          </p:cNvSpPr>
          <p:nvPr>
            <p:ph type="sldNum" sz="quarter" idx="12"/>
          </p:nvPr>
        </p:nvSpPr>
        <p:spPr/>
        <p:txBody>
          <a:bodyPr/>
          <a:lstStyle/>
          <a:p>
            <a:pPr>
              <a:defRPr/>
            </a:pPr>
            <a:fld id="{4979691B-4C0C-9F44-94CF-5D8AD27E018E}" type="slidenum">
              <a:rPr lang="en-US" smtClean="0"/>
              <a:pPr>
                <a:defRPr/>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9256DA5-59B8-C945-A56C-5673C99AF7D0}" vid="{8C799E65-19FA-A843-8353-0AC505F4A8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30233</TotalTime>
  <Words>7155</Words>
  <Application>Microsoft Office PowerPoint</Application>
  <PresentationFormat>Widescreen</PresentationFormat>
  <Paragraphs>662</Paragraphs>
  <Slides>42</Slides>
  <Notes>38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Arial</vt:lpstr>
      <vt:lpstr>Calibri</vt:lpstr>
      <vt:lpstr>Calibri Light</vt:lpstr>
      <vt:lpstr>Raleway</vt:lpstr>
      <vt:lpstr>Sea Salt</vt:lpstr>
      <vt:lpstr>Office Theme</vt:lpstr>
      <vt:lpstr>think-cell Slide</vt:lpstr>
      <vt:lpstr>Bridging the Gap  Between Clinical Nutrition  &amp; Intuitive Eating/HAES</vt:lpstr>
      <vt:lpstr>How I got here…</vt:lpstr>
      <vt:lpstr>How we got here…</vt:lpstr>
      <vt:lpstr>6 Steps to Bridge the Gap</vt:lpstr>
      <vt:lpstr>Step 1 – IE and HAES Principles </vt:lpstr>
      <vt:lpstr>Step 1 – IE and HAES Principles </vt:lpstr>
      <vt:lpstr>IE and HAES Research </vt:lpstr>
      <vt:lpstr>IE and HAES Research </vt:lpstr>
      <vt:lpstr>Step 2 - Weight Loss &amp; Diet Research </vt:lpstr>
      <vt:lpstr>        “There is not a single study that demonstrates how to help people lose weight. Given the sheer volume of evidence of harm, a weight-centric approach is unethical.”  - Marci Evans MS, CEDRD-S, LDN, cPT</vt:lpstr>
      <vt:lpstr>In Summary….</vt:lpstr>
      <vt:lpstr>Getting Honest with Ourselves </vt:lpstr>
      <vt:lpstr>A Starting Point…</vt:lpstr>
      <vt:lpstr>Step 3 - Physiological + Psychological</vt:lpstr>
      <vt:lpstr>Step 3 - Physiological + Psychological</vt:lpstr>
      <vt:lpstr>Step 3 – Stress and Your Gut</vt:lpstr>
      <vt:lpstr>Step 3 –Improving Gut Health </vt:lpstr>
      <vt:lpstr>Step 3 – Emotions and Stress </vt:lpstr>
      <vt:lpstr>In summary…</vt:lpstr>
      <vt:lpstr>Case study</vt:lpstr>
      <vt:lpstr>Step 4 – Health As A Whole</vt:lpstr>
      <vt:lpstr>Step 4 – Health As A Whole</vt:lpstr>
      <vt:lpstr>Step 4 – How we can help, not hurt </vt:lpstr>
      <vt:lpstr>Step 5 – Implementing IE and HAES</vt:lpstr>
      <vt:lpstr>Step 6: Developing a diet neutral, effective plan of care</vt:lpstr>
      <vt:lpstr>Step 6: Developing a diet neutral, effective plan of care</vt:lpstr>
      <vt:lpstr>Gentle Nutrition  </vt:lpstr>
      <vt:lpstr>Role of Gentle Nutrition </vt:lpstr>
      <vt:lpstr>PowerPoint Presentation</vt:lpstr>
      <vt:lpstr>Step 6: Developing a diet neutral, effective plan of care</vt:lpstr>
      <vt:lpstr>Three Questions To Ask</vt:lpstr>
      <vt:lpstr>Remember THIS…</vt:lpstr>
      <vt:lpstr>Keys to Effective + Ethical Care</vt:lpstr>
      <vt:lpstr>Our Case Study Continued…</vt:lpstr>
      <vt:lpstr>Our Case Study Continued…</vt:lpstr>
      <vt:lpstr>Our Case Study Continued…</vt:lpstr>
      <vt:lpstr> Wrapping It All Up </vt:lpstr>
      <vt:lpstr> Thank you!</vt:lpstr>
      <vt:lpstr>References</vt:lpstr>
      <vt:lpstr>References</vt:lpstr>
      <vt:lpstr>References</vt:lpstr>
      <vt:lpstr>Resources for More Learning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the Gap  Between Clinical Nutrition  &amp; Intuitive Eating/HAES</dc:title>
  <dc:creator>Robyn Nohling</dc:creator>
  <cp:lastModifiedBy>Lorna OConnell</cp:lastModifiedBy>
  <cp:revision>200</cp:revision>
  <cp:lastPrinted>2018-07-25T22:33:08Z</cp:lastPrinted>
  <dcterms:created xsi:type="dcterms:W3CDTF">2018-03-20T18:29:31Z</dcterms:created>
  <dcterms:modified xsi:type="dcterms:W3CDTF">2021-06-21T18:45:32Z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1acc0d-dcc4-4dc9-a2c5-be70b05a2fe6_Enabled">
    <vt:lpwstr>true</vt:lpwstr>
  </property>
  <property fmtid="{D5CDD505-2E9C-101B-9397-08002B2CF9AE}" pid="3" name="MSIP_Label_e81acc0d-dcc4-4dc9-a2c5-be70b05a2fe6_SetDate">
    <vt:lpwstr>2021-05-12T14:52:31Z</vt:lpwstr>
  </property>
  <property fmtid="{D5CDD505-2E9C-101B-9397-08002B2CF9AE}" pid="4" name="MSIP_Label_e81acc0d-dcc4-4dc9-a2c5-be70b05a2fe6_Method">
    <vt:lpwstr>Privileged</vt:lpwstr>
  </property>
  <property fmtid="{D5CDD505-2E9C-101B-9397-08002B2CF9AE}" pid="5" name="MSIP_Label_e81acc0d-dcc4-4dc9-a2c5-be70b05a2fe6_Name">
    <vt:lpwstr>e81acc0d-dcc4-4dc9-a2c5-be70b05a2fe6</vt:lpwstr>
  </property>
  <property fmtid="{D5CDD505-2E9C-101B-9397-08002B2CF9AE}" pid="6" name="MSIP_Label_e81acc0d-dcc4-4dc9-a2c5-be70b05a2fe6_SiteId">
    <vt:lpwstr>a00de4ec-48a8-43a6-be74-e31274e2060d</vt:lpwstr>
  </property>
  <property fmtid="{D5CDD505-2E9C-101B-9397-08002B2CF9AE}" pid="7" name="MSIP_Label_e81acc0d-dcc4-4dc9-a2c5-be70b05a2fe6_ActionId">
    <vt:lpwstr>9d91bb63-fc25-4f3b-bdfb-51c9cd968a39</vt:lpwstr>
  </property>
  <property fmtid="{D5CDD505-2E9C-101B-9397-08002B2CF9AE}" pid="8" name="MSIP_Label_e81acc0d-dcc4-4dc9-a2c5-be70b05a2fe6_ContentBits">
    <vt:lpwstr>0</vt:lpwstr>
  </property>
</Properties>
</file>